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handoutMasterIdLst>
    <p:handoutMasterId r:id="rId61"/>
  </p:handoutMasterIdLst>
  <p:sldIdLst>
    <p:sldId id="434" r:id="rId2"/>
    <p:sldId id="435" r:id="rId3"/>
    <p:sldId id="258" r:id="rId4"/>
    <p:sldId id="377" r:id="rId5"/>
    <p:sldId id="402" r:id="rId6"/>
    <p:sldId id="259" r:id="rId7"/>
    <p:sldId id="424" r:id="rId8"/>
    <p:sldId id="425" r:id="rId9"/>
    <p:sldId id="426" r:id="rId10"/>
    <p:sldId id="268" r:id="rId11"/>
    <p:sldId id="403" r:id="rId12"/>
    <p:sldId id="353" r:id="rId13"/>
    <p:sldId id="404" r:id="rId14"/>
    <p:sldId id="405" r:id="rId15"/>
    <p:sldId id="406" r:id="rId16"/>
    <p:sldId id="407" r:id="rId17"/>
    <p:sldId id="408" r:id="rId18"/>
    <p:sldId id="410" r:id="rId19"/>
    <p:sldId id="267" r:id="rId20"/>
    <p:sldId id="308" r:id="rId21"/>
    <p:sldId id="420" r:id="rId22"/>
    <p:sldId id="296" r:id="rId23"/>
    <p:sldId id="297" r:id="rId24"/>
    <p:sldId id="294" r:id="rId25"/>
    <p:sldId id="300" r:id="rId26"/>
    <p:sldId id="369" r:id="rId27"/>
    <p:sldId id="415" r:id="rId28"/>
    <p:sldId id="416" r:id="rId29"/>
    <p:sldId id="418" r:id="rId30"/>
    <p:sldId id="373" r:id="rId31"/>
    <p:sldId id="417" r:id="rId32"/>
    <p:sldId id="419" r:id="rId33"/>
    <p:sldId id="374" r:id="rId34"/>
    <p:sldId id="411" r:id="rId35"/>
    <p:sldId id="422" r:id="rId36"/>
    <p:sldId id="423" r:id="rId37"/>
    <p:sldId id="274" r:id="rId38"/>
    <p:sldId id="275" r:id="rId39"/>
    <p:sldId id="277" r:id="rId40"/>
    <p:sldId id="390" r:id="rId41"/>
    <p:sldId id="278" r:id="rId42"/>
    <p:sldId id="310" r:id="rId43"/>
    <p:sldId id="378" r:id="rId44"/>
    <p:sldId id="385" r:id="rId45"/>
    <p:sldId id="379" r:id="rId46"/>
    <p:sldId id="412" r:id="rId47"/>
    <p:sldId id="383" r:id="rId48"/>
    <p:sldId id="386" r:id="rId49"/>
    <p:sldId id="387" r:id="rId50"/>
    <p:sldId id="388" r:id="rId51"/>
    <p:sldId id="389" r:id="rId52"/>
    <p:sldId id="384" r:id="rId53"/>
    <p:sldId id="312" r:id="rId54"/>
    <p:sldId id="413" r:id="rId55"/>
    <p:sldId id="314" r:id="rId56"/>
    <p:sldId id="315" r:id="rId57"/>
    <p:sldId id="316" r:id="rId58"/>
    <p:sldId id="433"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autoAdjust="0"/>
    <p:restoredTop sz="82079" autoAdjust="0"/>
  </p:normalViewPr>
  <p:slideViewPr>
    <p:cSldViewPr>
      <p:cViewPr varScale="1">
        <p:scale>
          <a:sx n="73" d="100"/>
          <a:sy n="73" d="100"/>
        </p:scale>
        <p:origin x="-11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826" y="-84"/>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F68A6D64-46AA-4A8B-B4B1-FE6CABFFEF59}" type="datetimeFigureOut">
              <a:rPr lang="en-US" smtClean="0"/>
              <a:pPr/>
              <a:t>11/1/2019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2DBF7B7-1CE2-4E6A-8B54-4CD94B24286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AE07692-557E-401F-964B-2ADBA1010DF6}" type="datetimeFigureOut">
              <a:rPr lang="en-US" smtClean="0"/>
              <a:pPr/>
              <a:t>11/1/2019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1FCD338-DCEE-4A9A-A14E-598D45A27C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many</a:t>
            </a:r>
            <a:r>
              <a:rPr lang="en-US" baseline="0" dirty="0"/>
              <a:t> axioms in our field, probably the best known is first do no harm but for our purposes in this presentation these are the ones that are most useful.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basically says that you should use as few assumptions as possible when</a:t>
            </a:r>
            <a:r>
              <a:rPr lang="en-US" baseline="0" dirty="0"/>
              <a:t> choosing a hypothesis. While the more complicated explanation may be the true one much more commonly the simpler will be the final diagnosis.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experience is that therapist do not like</a:t>
            </a:r>
            <a:r>
              <a:rPr lang="en-US" baseline="0" dirty="0"/>
              <a:t> the simpler solution but love the complicated and the rare, try to avoid this trap.</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generally believed that</a:t>
            </a:r>
            <a:r>
              <a:rPr lang="en-US" baseline="0" dirty="0"/>
              <a:t> the most elegant solution will be the correct one most of the time. That is if the patient presents with multiple complaints we should try to find a single diagnosis that will encompass them all rather than go to multiple independent problems. However, if the probability that a single condition is rare in frequency than a multiplicity of common condition then the latter should be our first consideration. Hence </a:t>
            </a:r>
            <a:r>
              <a:rPr lang="en-US" baseline="0" dirty="0" err="1"/>
              <a:t>Hickam’s</a:t>
            </a:r>
            <a:r>
              <a:rPr lang="en-US" baseline="0" dirty="0"/>
              <a:t> Dictum, sorry I just had to say that.</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things were certain</a:t>
            </a:r>
            <a:r>
              <a:rPr lang="en-US" baseline="0" dirty="0"/>
              <a:t> statistics as a field of study would be not be necessary and the more complex the system under study the more uncertainty there is. The human body falls into this category. Remember that your patient is not average although probably not an outlier so only worry about the rarity of a condition when considering the first hypothesis not the final diagnosis although bias towards selecting infrequent conditions must be considered later. In short do not let a low frequency statistic unduly sway you from making the diagnosis. If it’s one in a million, it means that somebody somewhere must find it.</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Along with first do no harm” these three are probably the most commonly</a:t>
            </a:r>
            <a:r>
              <a:rPr lang="en-US" baseline="0" dirty="0"/>
              <a:t> known axioms with Sutton’s law the lesser known of the three. The first deals with our need to diagnose rare conditions, go to the more common first. The second is what you see is generally what you get, if everything says this is the diagnosis don’t second guess yourself. Sutton’s law basically states that you should do only tests that are appropriate for you hypothesis. In case you are interested Sutton was a bank robber who when caught was asked why he kept robbing banks. His answer was “because that’s where the money is”.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Along</a:t>
            </a:r>
            <a:r>
              <a:rPr lang="en-US" baseline="0" dirty="0"/>
              <a:t> with “first do no harm” these are probably the best known axioms. A common presentation will almost always mean a common condition with a common variant conversely though a presentation that you have never seen before may well mean a rare condition or a common condition with a rare presentation. The second axiom says take what you see at face value do not second guess your self.</a:t>
            </a:r>
          </a:p>
        </p:txBody>
      </p:sp>
      <p:sp>
        <p:nvSpPr>
          <p:cNvPr id="4" name="Slide Number Placeholder 3"/>
          <p:cNvSpPr>
            <a:spLocks noGrp="1"/>
          </p:cNvSpPr>
          <p:nvPr>
            <p:ph type="sldNum" sz="quarter" idx="10"/>
          </p:nvPr>
        </p:nvSpPr>
        <p:spPr/>
        <p:txBody>
          <a:bodyPr/>
          <a:lstStyle/>
          <a:p>
            <a:fld id="{01FCD338-DCEE-4A9A-A14E-598D45A27CCF}"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a:t>
            </a:r>
            <a:r>
              <a:rPr lang="en-US" dirty="0" err="1"/>
              <a:t>ony</a:t>
            </a:r>
            <a:r>
              <a:rPr lang="en-US" baseline="0" dirty="0"/>
              <a:t> accurate but much more satisfying to anybody who enjoys solving problems, which includes everybody listening and viewing this presentation.</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six methods of clinical reasoning and </a:t>
            </a:r>
            <a:r>
              <a:rPr lang="en-US" dirty="0" err="1"/>
              <a:t>pseudoclinical</a:t>
            </a:r>
            <a:r>
              <a:rPr lang="en-US" baseline="0" dirty="0"/>
              <a:t> reasoning will be </a:t>
            </a:r>
            <a:r>
              <a:rPr lang="en-US" baseline="0" dirty="0" err="1"/>
              <a:t>dissussed</a:t>
            </a:r>
            <a:r>
              <a:rPr lang="en-US" baseline="0" dirty="0"/>
              <a:t> in the presentation. Algorithms and classification systems really shouldn’t be lumped in with clinical reasoning methods as there is little reasoning required to use them but for convenience sake this presentation will pretend that they belong. But before we get to them we must address errors.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Errors</a:t>
            </a:r>
            <a:r>
              <a:rPr lang="en-US" baseline="0" dirty="0"/>
              <a:t> in diagnosis can be noteworthy and only rarely for us disastrous.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experience with new grads is that they are not comfortable making a diagnosis having often been</a:t>
            </a:r>
            <a:r>
              <a:rPr lang="en-US" baseline="0" dirty="0"/>
              <a:t> told that this is the physicians role. But given the advent of primary care for PTs and the fact that often the diagnosis afforded by physicians is, for example low back pain, not a diagnosis at all it is imperative that the therapist makes and accurate diagnosis prior to treating the patient.</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numbers give food for thought. Misdiagnosis or delayed diagnosis occurs in about 1 in 10 acute patients, perhaps 1 in 5 patients of all patients</a:t>
            </a:r>
            <a:r>
              <a:rPr lang="en-US" baseline="0" dirty="0"/>
              <a:t> are misdiagnosed and failure to diagnose problems may be occur in one quarter of patients.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Almost</a:t>
            </a:r>
            <a:r>
              <a:rPr lang="en-US" baseline="0" dirty="0"/>
              <a:t> half of all patients receive inappropriate treatment and about one quarter are given treatments and tests that are unnecessary.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error is something that must be addressed. It</a:t>
            </a:r>
            <a:r>
              <a:rPr lang="en-US" baseline="0" dirty="0"/>
              <a:t> often comes from environmental issues such as tiredness, distraction and being too busy but it can also arise from inbuilt bias that is particular to the clinician. Most of these bias’ are </a:t>
            </a:r>
            <a:r>
              <a:rPr lang="en-US" baseline="0" dirty="0" err="1"/>
              <a:t>unconcious</a:t>
            </a:r>
            <a:r>
              <a:rPr lang="en-US" baseline="0" dirty="0"/>
              <a:t> and can only be reduced or eliminated by accepting that and consciously taking steps to correct it.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Generally speaking the correction of cognitive error is done by the reduction or elimination</a:t>
            </a:r>
            <a:r>
              <a:rPr lang="en-US" baseline="0" dirty="0"/>
              <a:t> of bias. There is little in the literature on the practical steps to be taken in doing this, this presentation will attempt to provide you with some strategies to help. Pretty much everything that must be done is conscious effort and like all forms of exercise, a pain.</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a:t>
            </a:r>
            <a:r>
              <a:rPr lang="en-US" baseline="0" dirty="0"/>
              <a:t> the forty odd forms of bias this presentation will concentrate on the five that I believe are the most common among physical therapists and the most relevant to the discussion in hand.</a:t>
            </a:r>
          </a:p>
          <a:p>
            <a:r>
              <a:rPr lang="en-US" baseline="0" dirty="0"/>
              <a:t>Anchoring is the chaining of  yourself to diagnosis because one or two pieces of information make you do so, in addition there is a failure to unchain your self as contradictory information arrives. Availability bias is where a diagnosis is easily brought to mind and considered the solution regardless of further incoming information. This availability may be because you see or think you see a particular condition frequently (regression to the familiar) or it may be something recently encountered either in the clinic, readings or conversation. Search satisfaction or premature closure or better yet premature satisfaction is where the clinicians stops </a:t>
            </a:r>
            <a:r>
              <a:rPr lang="en-US" baseline="0" dirty="0" err="1"/>
              <a:t>lookiong</a:t>
            </a:r>
            <a:r>
              <a:rPr lang="en-US" baseline="0" dirty="0"/>
              <a:t> too early because he or she is convinced that the diagnosis has been made. A little more searching would have revealed the key to the correct diagnosis. Framing is where information that may not be pertinent to the condition is given undue weight, Radiological, lab, other people’s opinions etc all play a role in this bias. Base rate neglect is where there is a failure to anticipate or to over-anticipate the presence of a condition because of failing to understand the frequency in the general population.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possible save the most sensitive test for disproving purposes rather than proving purposes. For example if  you have diagnosed</a:t>
            </a:r>
            <a:r>
              <a:rPr lang="en-US" baseline="0" dirty="0"/>
              <a:t> tennis elbow use palpation of the tendon as your disproving tool, it the tendon is not tender then a </a:t>
            </a:r>
            <a:r>
              <a:rPr lang="en-US" baseline="0" dirty="0" err="1"/>
              <a:t>tendonopathy</a:t>
            </a:r>
            <a:r>
              <a:rPr lang="en-US" baseline="0" dirty="0"/>
              <a:t> cannot be present. Sometimes the questions asked are asked in such a manner as to prove the diagnosis try asking the differently. Finally probably the most effective way of reducing anchoring is to make a list of differential diagnoses and rule out each so that the diagnosis is arrived at is arrived at again but this time through elimination.</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a particular presentation</a:t>
            </a:r>
            <a:r>
              <a:rPr lang="en-US" baseline="0" dirty="0"/>
              <a:t> hasn’t been see previously the condition is probably uncommon so do not make a common diagnosis. Just having taken a course, been reading up on a condition or seeing a condition recently all make that the diagnosis easily available, be wary of such </a:t>
            </a:r>
            <a:r>
              <a:rPr lang="en-US" baseline="0" dirty="0" err="1"/>
              <a:t>situation.The</a:t>
            </a:r>
            <a:r>
              <a:rPr lang="en-US" baseline="0" dirty="0"/>
              <a:t> conscious consideration of differential diagnoses will help overcome this problem.</a:t>
            </a:r>
          </a:p>
          <a:p>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 easy fix, do the entire examination but do it after the diagnosis has been made and not before otherwise the shear weight of information is likely to confuse the issue.</a:t>
            </a:r>
          </a:p>
        </p:txBody>
      </p:sp>
      <p:sp>
        <p:nvSpPr>
          <p:cNvPr id="4" name="Slide Number Placeholder 3"/>
          <p:cNvSpPr>
            <a:spLocks noGrp="1"/>
          </p:cNvSpPr>
          <p:nvPr>
            <p:ph type="sldNum" sz="quarter" idx="10"/>
          </p:nvPr>
        </p:nvSpPr>
        <p:spPr/>
        <p:txBody>
          <a:bodyPr/>
          <a:lstStyle/>
          <a:p>
            <a:fld id="{01FCD338-DCEE-4A9A-A14E-598D45A27CCF}"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Serious pathology should always be sought and mandatory</a:t>
            </a:r>
            <a:r>
              <a:rPr lang="en-US" baseline="0" dirty="0"/>
              <a:t> questions are present with each area of the body. For example neck pain and headaches require questions on VBI, but make sure these are asked after the diagnosis has been made. There should always be some degree of doubt about your diagnosis so if you are overly comfortable with it distrust it. Just because the patient plays tennis it doesn’t mean that he/she has a tennis elbow and finally do a full examination but after the diagnosis has been made.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not be influenced by factors other than the patient’s subjective and objective examination. Many radiographic and lab results are irrelevant</a:t>
            </a:r>
            <a:r>
              <a:rPr lang="en-US" baseline="0" dirty="0"/>
              <a:t> to what the patient complains of. Similarly do not read reports from other people including the patient until after you have made the diagnosis and do not speak with other clinicians who have dealt with the patient previously, this includes referring physicians and therapists. The patient’s manner may also cause this bias to kick in, “flakey patients”, jerks, whiners etc all may influence your thought processes.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Basically</a:t>
            </a:r>
            <a:r>
              <a:rPr lang="en-US" baseline="0" dirty="0"/>
              <a:t> this is simply thoughtful consideration of the problem using all available rational evidence.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can’t be a thoracic disc </a:t>
            </a:r>
            <a:r>
              <a:rPr lang="en-US" baseline="0" dirty="0" err="1"/>
              <a:t>herniation</a:t>
            </a:r>
            <a:r>
              <a:rPr lang="en-US" baseline="0" dirty="0"/>
              <a:t>, they only occur in one a million people. Maybe so but they do occur and some clinician encounters them. Remember the axiom “treat the patient not the numbers”.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FCD338-DCEE-4A9A-A14E-598D45A27CCF}"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six methods of reasoning will be discussed in this presentation. </a:t>
            </a:r>
          </a:p>
        </p:txBody>
      </p:sp>
      <p:sp>
        <p:nvSpPr>
          <p:cNvPr id="4" name="Slide Number Placeholder 3"/>
          <p:cNvSpPr>
            <a:spLocks noGrp="1"/>
          </p:cNvSpPr>
          <p:nvPr>
            <p:ph type="sldNum" sz="quarter" idx="10"/>
          </p:nvPr>
        </p:nvSpPr>
        <p:spPr/>
        <p:txBody>
          <a:bodyPr/>
          <a:lstStyle/>
          <a:p>
            <a:fld id="{01FCD338-DCEE-4A9A-A14E-598D45A27CCF}"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this</a:t>
            </a:r>
            <a:r>
              <a:rPr lang="en-US" baseline="0" dirty="0"/>
              <a:t> system seems to be useful for the novice clinician it has carries problems than solutions. First as often as not the group of signs and symptoms do not fit into a nice neat pigeon hole so they must be force fitted. Second the lack of a </a:t>
            </a:r>
            <a:r>
              <a:rPr lang="en-US" baseline="0" dirty="0" err="1"/>
              <a:t>pathoanatomical</a:t>
            </a:r>
            <a:r>
              <a:rPr lang="en-US" baseline="0" dirty="0"/>
              <a:t> diagnosis means that when a mistake has been made the treatment change is not rational. Third while intended for the novice the system in no way prepares novice to shift over to hypothetic-deduction.</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in medicine include the pill rolling of </a:t>
            </a:r>
            <a:r>
              <a:rPr lang="en-US" dirty="0" err="1"/>
              <a:t>Parkinsons</a:t>
            </a:r>
            <a:r>
              <a:rPr lang="en-US" dirty="0"/>
              <a:t>, </a:t>
            </a:r>
            <a:r>
              <a:rPr lang="en-US" dirty="0" err="1"/>
              <a:t>Kernig’s</a:t>
            </a:r>
            <a:r>
              <a:rPr lang="en-US" dirty="0"/>
              <a:t> sign</a:t>
            </a:r>
            <a:r>
              <a:rPr lang="en-US" baseline="0" dirty="0"/>
              <a:t> in meningitis and Murphy’s sign in </a:t>
            </a:r>
            <a:r>
              <a:rPr lang="en-US" baseline="0" dirty="0" err="1"/>
              <a:t>Cholecytitis</a:t>
            </a:r>
            <a:r>
              <a:rPr lang="en-US" baseline="0" dirty="0"/>
              <a:t>. Not much for us there.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why very good and very experienced </a:t>
            </a:r>
            <a:r>
              <a:rPr lang="en-US" baseline="0" dirty="0"/>
              <a:t>clinicians, the experts, can see a patient effectively in a couple of minutes. The illness script of the expert is much richer than the novice and is loaded with both common and uncommon conditions with both common and uncommon variants. It is not only experience that allows this but conscientiousness in understanding the presentations. </a:t>
            </a:r>
          </a:p>
          <a:p>
            <a:endParaRPr lang="en-US" baseline="0" dirty="0"/>
          </a:p>
          <a:p>
            <a:endParaRPr lang="en-US" baseline="0" dirty="0"/>
          </a:p>
          <a:p>
            <a:endParaRPr lang="en-US" baseline="0" dirty="0"/>
          </a:p>
          <a:p>
            <a:endParaRPr lang="en-US" baseline="0"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Pattern</a:t>
            </a:r>
            <a:r>
              <a:rPr lang="en-US" baseline="0" dirty="0"/>
              <a:t> recognition is another name for thin slicing where often nothing more than a glance will provide the correct solution to a problem.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Recent research in the cognitive sciences is starting to suggest that complex problems are better solved by analyzing </a:t>
            </a:r>
            <a:r>
              <a:rPr lang="en-US" dirty="0" err="1"/>
              <a:t>mininal</a:t>
            </a:r>
            <a:r>
              <a:rPr lang="en-US" baseline="0" dirty="0"/>
              <a:t> information and not as is usually taught all available information. We have evolved to imprint patterns on our observations sometimes even when there is no pattern present. This </a:t>
            </a:r>
            <a:r>
              <a:rPr lang="en-US" baseline="0" dirty="0" err="1"/>
              <a:t>patttern</a:t>
            </a:r>
            <a:r>
              <a:rPr lang="en-US" baseline="0" dirty="0"/>
              <a:t> recognition is more often correct than incorrect in the hands of experienced clinicians.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study a group of psychologists where given an initial small</a:t>
            </a:r>
            <a:r>
              <a:rPr lang="en-US" baseline="0" dirty="0"/>
              <a:t> amount of information on psychologist patient and asked to make a diagnosis and state how confident they were about the diagnosis. They were then given more information and the chance to change the diagnosis and again state their confidence in it. Finally they were given all the information with the same requirement, diagnosis and confidence level. They became more comfortable with each no addition of information and finally fully comfortable when given it all. However, the accuracy of the diagnosis did not improve with the gaining of more information. In summary then while more information increases confidence it does little to improve accuracy.</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main problem is mistake</a:t>
            </a:r>
            <a:r>
              <a:rPr lang="en-US" baseline="0" dirty="0"/>
              <a:t> correction especially with an arrogant clinician. Premature closure also plays a large role if the wrong pattern is recognized.</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Critical</a:t>
            </a:r>
            <a:r>
              <a:rPr lang="en-US" baseline="0" dirty="0"/>
              <a:t> reasoning as applied to the patient’s problem whether it is diagnostic, prognostic, therapeutic or etiological.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unlikely that pattern recognition can be taught directly but it is to be hoped that the teacher can </a:t>
            </a:r>
            <a:r>
              <a:rPr lang="en-US" dirty="0" err="1"/>
              <a:t>instil</a:t>
            </a:r>
            <a:r>
              <a:rPr lang="en-US" dirty="0"/>
              <a:t> a need to problem solve in the student and that the</a:t>
            </a:r>
            <a:r>
              <a:rPr lang="en-US" baseline="0" dirty="0"/>
              <a:t> student gradually not only enrich his/her illness script but do it critically. The teacher must also inspire the student to trust his/her decisions even when they are wrong. This error must be pointed out constructively and the student directed to correcting the mistake.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Algorithms</a:t>
            </a:r>
            <a:r>
              <a:rPr lang="en-US" baseline="0" dirty="0"/>
              <a:t> have a couple of advantages, first they allow the novice to function independently (not really as he/she is following the direction of an expert), second they are bias free (if the designer is bias free), and third when they work they work well. </a:t>
            </a:r>
            <a:r>
              <a:rPr lang="en-US" baseline="0" dirty="0" err="1"/>
              <a:t>Disadavantages</a:t>
            </a:r>
            <a:r>
              <a:rPr lang="en-US" baseline="0" dirty="0"/>
              <a:t> in include their failure in complicated cases (either this or the algorithm becomes overly complex) and there is a tendency for novices and students to become dependent on them.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you can see in medicine the aim is to combine the algorithm with a gradual transition to independent</a:t>
            </a:r>
            <a:r>
              <a:rPr lang="en-US" baseline="0" dirty="0"/>
              <a:t> reasoning. The main objectors to algorithms, decision support systems and treatment based classification systems are experienced clinicians who see the fun of problem solving being removed, the dependence on another person’s view of the condition and the lack of development of independent thought that these methods enjoin.</a:t>
            </a:r>
          </a:p>
          <a:p>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very simple </a:t>
            </a:r>
            <a:r>
              <a:rPr lang="en-US" dirty="0" err="1"/>
              <a:t>alorithm</a:t>
            </a:r>
            <a:r>
              <a:rPr lang="en-US" baseline="0" dirty="0"/>
              <a:t> used as an example. The lamp doesn’t work and must work. First check to see if it’s plugged in, if not plug it in and see if it works if so the problem is solved if not or if it is plugged in and doesn’t work change the bulb, does it work now. Anyway you get the drift. As you can see there is room for input by the technician in the process he/she simply follows the </a:t>
            </a:r>
            <a:r>
              <a:rPr lang="en-US" baseline="0" dirty="0" err="1"/>
              <a:t>alogirthm</a:t>
            </a:r>
            <a:r>
              <a:rPr lang="en-US" baseline="0" dirty="0"/>
              <a:t>. So in </a:t>
            </a:r>
            <a:r>
              <a:rPr lang="en-US" baseline="0" dirty="0" err="1"/>
              <a:t>unforseen</a:t>
            </a:r>
            <a:r>
              <a:rPr lang="en-US" baseline="0" dirty="0"/>
              <a:t> </a:t>
            </a:r>
            <a:r>
              <a:rPr lang="en-US" baseline="0" dirty="0" err="1"/>
              <a:t>cricumstances</a:t>
            </a:r>
            <a:r>
              <a:rPr lang="en-US" baseline="0" dirty="0"/>
              <a:t> such as a general power cut the technician is stumped unless he/she uses his/her intelligence and understands that when nothing is working it is beyond the algorithm’s scope.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clinical example that you can follow in your own time if you</a:t>
            </a:r>
            <a:r>
              <a:rPr lang="en-US" baseline="0" dirty="0"/>
              <a:t> are sufficiently masochistic.</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four examples are slightly</a:t>
            </a:r>
            <a:r>
              <a:rPr lang="en-US" baseline="0" dirty="0"/>
              <a:t> different from the previous algorithms as they are simply the gathering of specific bits of information to make a decision but the principle remains </a:t>
            </a:r>
            <a:r>
              <a:rPr lang="en-US" baseline="0" dirty="0" err="1"/>
              <a:t>tha</a:t>
            </a:r>
            <a:r>
              <a:rPr lang="en-US" baseline="0" dirty="0"/>
              <a:t> same follow the </a:t>
            </a:r>
            <a:r>
              <a:rPr lang="en-US" baseline="0" dirty="0" err="1"/>
              <a:t>rules.The</a:t>
            </a:r>
            <a:r>
              <a:rPr lang="en-US" baseline="0" dirty="0"/>
              <a:t> first three are the finding of a very sensitive sign for fractures which then require radiographic investigation the fourth is more interesting.</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Goldman was a physician who was unhappy with the overall success</a:t>
            </a:r>
            <a:r>
              <a:rPr lang="en-US" baseline="0" dirty="0"/>
              <a:t> rate of clinically diagnosing serious cardiac disease in chest pain patients. He </a:t>
            </a:r>
            <a:r>
              <a:rPr lang="en-US" baseline="0" dirty="0" err="1"/>
              <a:t>retropectively</a:t>
            </a:r>
            <a:r>
              <a:rPr lang="en-US" baseline="0" dirty="0"/>
              <a:t> researched thousands of cases of serious disease and generated a mathematical </a:t>
            </a:r>
            <a:r>
              <a:rPr lang="en-US" baseline="0" dirty="0" err="1"/>
              <a:t>heurisitc</a:t>
            </a:r>
            <a:r>
              <a:rPr lang="en-US" baseline="0" dirty="0"/>
              <a:t> algorithm that found there were only four factors necessary to diagnose serious heart disease in these patients.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algorithm was used in Cook County Hospital in Chicago, to the dismay of attending physicians who were not allowed to deviate from it, with great success </a:t>
            </a:r>
            <a:r>
              <a:rPr lang="en-US" baseline="0" dirty="0" err="1"/>
              <a:t>outperfoming</a:t>
            </a:r>
            <a:r>
              <a:rPr lang="en-US" baseline="0" dirty="0"/>
              <a:t> the independent physician easily.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Goldman</a:t>
            </a:r>
            <a:r>
              <a:rPr lang="en-US" baseline="0" dirty="0"/>
              <a:t>’s algorithm focused on diagnostic factors and ignored predispositions which apparently were a confounding effect. This allowed the immediate management of the emergency without worry about what was causing it. The predispositions and long term treatment would need much more information but this could be gathered once the patient was stable but for diagnosis only a minimal amount of information was required and more became detrimental.</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summarizes the strengths and weakness’ of algorithms,</a:t>
            </a:r>
            <a:r>
              <a:rPr lang="en-US" baseline="0" dirty="0"/>
              <a:t> decision trees, protocols and the like.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order to reason through the patient’s signs and symptoms you need background</a:t>
            </a:r>
            <a:r>
              <a:rPr lang="en-US" baseline="0" dirty="0"/>
              <a:t> knowledge in the form of clinical science, particularly anatomy and pathology, and research and non-research data to give you sufficient knowledge to consider the problem.</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the most part it is better to understand and analyze</a:t>
            </a:r>
            <a:r>
              <a:rPr lang="en-US" baseline="0" dirty="0"/>
              <a:t> </a:t>
            </a:r>
            <a:r>
              <a:rPr lang="en-US" dirty="0"/>
              <a:t>the presenting complaints and findings than to simply follow somebody else’s path to the problem’s solution.</a:t>
            </a:r>
          </a:p>
        </p:txBody>
      </p:sp>
      <p:sp>
        <p:nvSpPr>
          <p:cNvPr id="4" name="Slide Number Placeholder 3"/>
          <p:cNvSpPr>
            <a:spLocks noGrp="1"/>
          </p:cNvSpPr>
          <p:nvPr>
            <p:ph type="sldNum" sz="quarter" idx="10"/>
          </p:nvPr>
        </p:nvSpPr>
        <p:spPr/>
        <p:txBody>
          <a:bodyPr/>
          <a:lstStyle/>
          <a:p>
            <a:fld id="{01FCD338-DCEE-4A9A-A14E-598D45A27CCF}"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to pattern recognition</a:t>
            </a:r>
            <a:r>
              <a:rPr lang="en-US" baseline="0" dirty="0"/>
              <a:t> this is probably the way most non-experts reason, it is certainly the way we are taught to reason through our patient’s problems. Basically gather the data (as much as possible) and from that data generate a solution or in this case a diagnosis.</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idea that we must remain objective during the information</a:t>
            </a:r>
            <a:r>
              <a:rPr lang="en-US" baseline="0" dirty="0"/>
              <a:t> gathering stage having no bias one way or the other, that is not even considering possible </a:t>
            </a:r>
            <a:r>
              <a:rPr lang="en-US" baseline="0" dirty="0" err="1"/>
              <a:t>diagnese</a:t>
            </a:r>
            <a:r>
              <a:rPr lang="en-US" baseline="0" dirty="0"/>
              <a:t> is unrealistic, try it some time. In fact you start forming ideas from the moment the first piece of information comes in, that is why it must come from the patient and not from a report.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subjective examination is almost certainly the most important and should result in at least a 70% confidence level in the final diagnosis or failing that the leaves the clinician scratching his/her head thinking “what just ran over me?”. The objective exam then becomes confirmatory to the subjective but when the clinician completely relies on the objective exam to clear up what he/she has just heard the outcome is rarely good.</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Leavin</a:t>
            </a:r>
            <a:r>
              <a:rPr lang="en-US" baseline="0" dirty="0"/>
              <a:t>g aside the asinine constriction about not generating a thought while gather information, this is a scientific process with the forming, discarding and reforming </a:t>
            </a:r>
            <a:r>
              <a:rPr lang="en-US" baseline="0" dirty="0" err="1"/>
              <a:t>hypothoses</a:t>
            </a:r>
            <a:r>
              <a:rPr lang="en-US" baseline="0" dirty="0"/>
              <a:t> as more information comes to light.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 of the lack of structure in this method bias and error are highly likely and must be </a:t>
            </a:r>
            <a:r>
              <a:rPr lang="en-US" dirty="0" err="1"/>
              <a:t>recognised</a:t>
            </a:r>
            <a:r>
              <a:rPr lang="en-US" dirty="0"/>
              <a:t> and eliminated. But</a:t>
            </a:r>
            <a:r>
              <a:rPr lang="en-US" baseline="0" dirty="0"/>
              <a:t> probably the largest problem is the shear amount of information coming at you. Most of the information has little to do with the essential features of the diagnosis and deals with ancillary considerations, which may be important at some point but not at the time of making the diagnosis.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a:t>
            </a:r>
            <a:r>
              <a:rPr lang="en-US" baseline="0" dirty="0"/>
              <a:t> then need information regarding the specific patient so that your background knowledge can be applied to the patient’s problem.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baseline="0" dirty="0"/>
              <a:t>patient information must then be analyzed using your back ground knowledge and experience. But there is little use to logic without knowledge, knowledge without rationality or rationality without reasonableness. </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a:t>
            </a:r>
            <a:r>
              <a:rPr lang="en-US" baseline="0" dirty="0"/>
              <a:t> our current purposes we are interested in clinical reasoning as it pertains to diagnosis. As you can see the patient’s profile, age, gender etc. and complaints are processed in the light of formal knowledge of anatomy, pathology etc and the experience of the clinician. A hypothesis is arrived at that is tested with objective tests. A form of informal </a:t>
            </a:r>
            <a:r>
              <a:rPr lang="en-US" baseline="0" dirty="0" err="1"/>
              <a:t>Bayseian</a:t>
            </a:r>
            <a:r>
              <a:rPr lang="en-US" baseline="0" dirty="0"/>
              <a:t> processing is used and a diagnosis is made which allows treatment to be applied. The result of the treatment then confirms or refutes the diagnosis and this becomes part of the clinician’s experience to be used in the next case.</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Axioms are the</a:t>
            </a:r>
            <a:r>
              <a:rPr lang="en-US" baseline="0" dirty="0"/>
              <a:t> bed rock of clinical reasoning as they are the product of hundreds of years of use and development and it is best if they are not ignored. On the other hand they are only guides and when the evidence forces they should be contravened.</a:t>
            </a:r>
            <a:endParaRPr lang="en-US" dirty="0"/>
          </a:p>
        </p:txBody>
      </p:sp>
      <p:sp>
        <p:nvSpPr>
          <p:cNvPr id="4" name="Slide Number Placeholder 3"/>
          <p:cNvSpPr>
            <a:spLocks noGrp="1"/>
          </p:cNvSpPr>
          <p:nvPr>
            <p:ph type="sldNum" sz="quarter" idx="10"/>
          </p:nvPr>
        </p:nvSpPr>
        <p:spPr/>
        <p:txBody>
          <a:bodyPr/>
          <a:lstStyle/>
          <a:p>
            <a:fld id="{01FCD338-DCEE-4A9A-A14E-598D45A27CCF}"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4ECB4B-26CF-4F12-A176-115427A9ECDA}" type="datetime1">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3732B9-6ACC-45CB-84B1-FF2B87246514}" type="datetime1">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4BA957-0E5B-41AD-9B22-7B1DB0C0E6DE}" type="datetime1">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CBE705-D67F-450A-A18F-257EE4ED7E6A}" type="datetime1">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76EDCD-B612-4B2B-B9D8-E49B4D2148CA}" type="datetime1">
              <a:rPr lang="en-US" smtClean="0"/>
              <a:pPr/>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11A6F3-797B-4765-9C45-D58230C5AE0D}" type="datetime1">
              <a:rPr lang="en-US" smtClean="0"/>
              <a:pPr/>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D445EF-78B2-41E2-AE56-7577D7F9DB1B}" type="datetime1">
              <a:rPr lang="en-US" smtClean="0"/>
              <a:pPr/>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0962DB-B5FE-46D5-AAE6-E0212D393B0D}" type="datetime1">
              <a:rPr lang="en-US" smtClean="0"/>
              <a:pPr/>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F469F-34EC-4A4E-A749-015EFFC77080}" type="datetime1">
              <a:rPr lang="en-US" smtClean="0"/>
              <a:pPr/>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F47A94-0B0B-4859-80F7-49BC8DEFB26B}" type="datetime1">
              <a:rPr lang="en-US" smtClean="0"/>
              <a:pPr/>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AD8950-B74C-4237-8232-5FF0C0B54EAE}" type="datetime1">
              <a:rPr lang="en-US" smtClean="0"/>
              <a:pPr/>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D9C57-38D2-4CF3-8F55-0AF44E3402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C9F05-10DD-4969-BB9C-873C267DF4CA}" type="datetime1">
              <a:rPr lang="en-US" smtClean="0"/>
              <a:pPr/>
              <a:t>11/1/2019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D9C57-38D2-4CF3-8F55-0AF44E3402F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7.wav"/><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7.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2.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13.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15.png"/><Relationship Id="rId4" Type="http://schemas.openxmlformats.org/officeDocument/2006/relationships/image" Target="../media/image14.w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17.png"/><Relationship Id="rId4" Type="http://schemas.openxmlformats.org/officeDocument/2006/relationships/image" Target="../media/image16.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7.png"/><Relationship Id="rId4" Type="http://schemas.openxmlformats.org/officeDocument/2006/relationships/image" Target="../media/image18.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www.dreamstime.com/stock-photos-golden-scales-image11638523"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audio" Target="../media/audio24.wav"/><Relationship Id="rId5" Type="http://schemas.openxmlformats.org/officeDocument/2006/relationships/image" Target="../media/image23.png"/><Relationship Id="rId4" Type="http://schemas.openxmlformats.org/officeDocument/2006/relationships/image" Target="../media/image22.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audio" Target="../media/audio25.wav"/><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www.dreamstime.com/stock-photos-misfit-square-peg-in-round-hole-image9859803"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23.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audio" Target="../media/audio28.wav"/><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23.png"/><Relationship Id="rId4" Type="http://schemas.openxmlformats.org/officeDocument/2006/relationships/image" Target="../media/image16.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3.wav"/><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www.dreamstime.com/stock-image-apple-and-slice-2-image8447801"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4.wav"/><Relationship Id="rId6" Type="http://schemas.openxmlformats.org/officeDocument/2006/relationships/image" Target="../media/image28.png"/><Relationship Id="rId5" Type="http://schemas.openxmlformats.org/officeDocument/2006/relationships/image" Target="../media/image29.jpeg"/><Relationship Id="rId4" Type="http://schemas.openxmlformats.org/officeDocument/2006/relationships/hyperlink" Target="http://www.dreamstime.com/royalty-free-stock-photo-concentration-crerativity-image7471905"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6.wav"/><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oleObject" Target="../embeddings/oleObject2.bin"/><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38.wav"/><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hyperlink" Target="http://www.dreamstime.com/royalty-free-stock-image-running-out-of-time-image3765416"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9.wav"/><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oleObject" Target="../embeddings/oleObject3.bin"/><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1.wav"/><Relationship Id="rId1" Type="http://schemas.openxmlformats.org/officeDocument/2006/relationships/vmlDrawing" Target="../drawings/vmlDrawing4.vml"/><Relationship Id="rId6" Type="http://schemas.openxmlformats.org/officeDocument/2006/relationships/image" Target="../media/image28.png"/><Relationship Id="rId5" Type="http://schemas.openxmlformats.org/officeDocument/2006/relationships/oleObject" Target="../embeddings/oleObject4.bin"/><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2.wav"/><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oleObject" Target="../embeddings/oleObject5.bin"/><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47.wav"/><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48.wav"/><Relationship Id="rId6" Type="http://schemas.openxmlformats.org/officeDocument/2006/relationships/image" Target="../media/image23.png"/><Relationship Id="rId5" Type="http://schemas.openxmlformats.org/officeDocument/2006/relationships/image" Target="../media/image35.jpeg"/><Relationship Id="rId4" Type="http://schemas.openxmlformats.org/officeDocument/2006/relationships/hyperlink" Target="http://www.dreamstime.com/stock-photography-mixer-image6882302"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49.wav"/><Relationship Id="rId5" Type="http://schemas.openxmlformats.org/officeDocument/2006/relationships/image" Target="../media/image23.png"/><Relationship Id="rId4" Type="http://schemas.openxmlformats.org/officeDocument/2006/relationships/image" Target="../media/image36.gi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50.wav"/><Relationship Id="rId5" Type="http://schemas.openxmlformats.org/officeDocument/2006/relationships/image" Target="../media/image37.png"/><Relationship Id="rId4" Type="http://schemas.openxmlformats.org/officeDocument/2006/relationships/image" Target="../media/image36.gi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3.wav"/><Relationship Id="rId5" Type="http://schemas.openxmlformats.org/officeDocument/2006/relationships/image" Target="../media/image23.pn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CBE705-D67F-450A-A18F-257EE4ED7E6A}" type="datetime1">
              <a:rPr lang="en-US" smtClean="0"/>
              <a:pPr/>
              <a:t>11/4/2019</a:t>
            </a:fld>
            <a:endParaRPr lang="en-US"/>
          </a:p>
        </p:txBody>
      </p:sp>
      <p:sp>
        <p:nvSpPr>
          <p:cNvPr id="5" name="Slide Number Placeholder 4"/>
          <p:cNvSpPr>
            <a:spLocks noGrp="1"/>
          </p:cNvSpPr>
          <p:nvPr>
            <p:ph type="sldNum" sz="quarter" idx="12"/>
          </p:nvPr>
        </p:nvSpPr>
        <p:spPr/>
        <p:txBody>
          <a:bodyPr/>
          <a:lstStyle/>
          <a:p>
            <a:fld id="{BB9D9C57-38D2-4CF3-8F55-0AF44E3402FF}" type="slidenum">
              <a:rPr lang="en-US" smtClean="0"/>
              <a:pPr/>
              <a:t>1</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9330" y="4739398"/>
            <a:ext cx="734436" cy="853981"/>
          </a:xfrm>
          <a:prstGeom prst="rect">
            <a:avLst/>
          </a:prstGeom>
        </p:spPr>
      </p:pic>
      <p:sp>
        <p:nvSpPr>
          <p:cNvPr id="11" name="Title 2"/>
          <p:cNvSpPr txBox="1">
            <a:spLocks/>
          </p:cNvSpPr>
          <p:nvPr/>
        </p:nvSpPr>
        <p:spPr>
          <a:xfrm>
            <a:off x="241300" y="123827"/>
            <a:ext cx="3125355" cy="354155"/>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smtClean="0">
                <a:ln>
                  <a:noFill/>
                </a:ln>
                <a:solidFill>
                  <a:schemeClr val="tx1"/>
                </a:solidFill>
                <a:effectLst/>
                <a:uLnTx/>
                <a:uFillTx/>
                <a:latin typeface="+mj-lt"/>
                <a:ea typeface="+mj-ea"/>
                <a:cs typeface="+mj-cs"/>
              </a:rPr>
              <a:t>Provider Disclaimer</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Content Placeholder 3"/>
          <p:cNvSpPr txBox="1">
            <a:spLocks/>
          </p:cNvSpPr>
          <p:nvPr/>
        </p:nvSpPr>
        <p:spPr>
          <a:xfrm>
            <a:off x="609600" y="762000"/>
            <a:ext cx="7886700" cy="5267046"/>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In compliance with continuing education requirements, all presenters must disclose any financial or other associations with the manufacturers of commercial products, suppliers of commercial services or commercial supporters as well as any use of unlabeled product(s) under investigational use.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Athletico</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Physical Therapy</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event committee and the presenters for this event do not have financial or other associations  with the manufacturers of commercial products, suppliers of commercial services or commercial supporters.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1"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This presentation does not involve the unlabeled use of a product or product under investigational use.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FF0000"/>
                </a:solidFill>
                <a:effectLst/>
                <a:uLnTx/>
                <a:uFillTx/>
                <a:latin typeface="+mn-lt"/>
                <a:ea typeface="+mn-ea"/>
                <a:cs typeface="+mn-cs"/>
              </a:rPr>
              <a:t>There was no commercial support for this activity.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1"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D32BA3-E34B-4845-9A59-44F2EEB6FAF1}" type="slidenum">
              <a:rPr lang="en-US" smtClean="0"/>
              <a:pPr/>
              <a:t>10</a:t>
            </a:fld>
            <a:endParaRPr lang="en-US" dirty="0"/>
          </a:p>
        </p:txBody>
      </p:sp>
      <p:graphicFrame>
        <p:nvGraphicFramePr>
          <p:cNvPr id="2054" name="Object 6"/>
          <p:cNvGraphicFramePr>
            <a:graphicFrameLocks noChangeAspect="1"/>
          </p:cNvGraphicFramePr>
          <p:nvPr/>
        </p:nvGraphicFramePr>
        <p:xfrm>
          <a:off x="604838" y="585788"/>
          <a:ext cx="7934325" cy="5686425"/>
        </p:xfrm>
        <a:graphic>
          <a:graphicData uri="http://schemas.openxmlformats.org/presentationml/2006/ole">
            <p:oleObj spid="_x0000_s2056" name="WizFlow Flowchart" r:id="rId5" imgW="7934325" imgH="5686425" progId="">
              <p:embed/>
            </p:oleObj>
          </a:graphicData>
        </a:graphic>
      </p:graphicFrame>
      <p:sp>
        <p:nvSpPr>
          <p:cNvPr id="4" name="Date Placeholder 3"/>
          <p:cNvSpPr>
            <a:spLocks noGrp="1"/>
          </p:cNvSpPr>
          <p:nvPr>
            <p:ph type="dt" sz="half" idx="10"/>
          </p:nvPr>
        </p:nvSpPr>
        <p:spPr/>
        <p:txBody>
          <a:bodyPr/>
          <a:lstStyle/>
          <a:p>
            <a:fld id="{71B3F882-C2AE-4E77-BB69-69FE25784C99}" type="datetime1">
              <a:rPr lang="en-US" smtClean="0"/>
              <a:pPr/>
              <a:t>11/4/2019</a:t>
            </a:fld>
            <a:endParaRPr lang="en-US"/>
          </a:p>
        </p:txBody>
      </p:sp>
      <p:pic>
        <p:nvPicPr>
          <p:cNvPr id="5" name="~PP367.WAV">
            <a:hlinkClick r:id="" action="ppaction://media"/>
          </p:cNvPr>
          <p:cNvPicPr>
            <a:picLocks noRot="1" noChangeAspect="1"/>
          </p:cNvPicPr>
          <p:nvPr>
            <a:wavAudioFile r:embed="rId2" name="~PP367.WAV"/>
          </p:nvPr>
        </p:nvPicPr>
        <p:blipFill>
          <a:blip r:embed="rId6" cstate="print"/>
          <a:stretch>
            <a:fillRect/>
          </a:stretch>
        </p:blipFill>
        <p:spPr>
          <a:xfrm>
            <a:off x="8696325" y="6410325"/>
            <a:ext cx="304800" cy="304800"/>
          </a:xfrm>
          <a:prstGeom prst="rect">
            <a:avLst/>
          </a:prstGeom>
        </p:spPr>
      </p:pic>
    </p:spTree>
  </p:cSld>
  <p:clrMapOvr>
    <a:masterClrMapping/>
  </p:clrMapOvr>
  <p:transition advTm="33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Axioms</a:t>
            </a:r>
          </a:p>
        </p:txBody>
      </p:sp>
      <p:sp>
        <p:nvSpPr>
          <p:cNvPr id="3" name="Content Placeholder 2"/>
          <p:cNvSpPr>
            <a:spLocks noGrp="1"/>
          </p:cNvSpPr>
          <p:nvPr>
            <p:ph idx="1"/>
          </p:nvPr>
        </p:nvSpPr>
        <p:spPr/>
        <p:txBody>
          <a:bodyPr/>
          <a:lstStyle/>
          <a:p>
            <a:r>
              <a:rPr lang="en-US" dirty="0"/>
              <a:t>An axiom is a self-evident truth that is generally agreed to exist by those who understand it.</a:t>
            </a:r>
          </a:p>
          <a:p>
            <a:r>
              <a:rPr lang="en-US" dirty="0"/>
              <a:t>Usually in non-mathematical studies they take the form of adages but are no less potent for that.</a:t>
            </a:r>
          </a:p>
          <a:p>
            <a:r>
              <a:rPr lang="en-US" dirty="0"/>
              <a:t>It is best if they are followed until they can longer be followed.</a:t>
            </a:r>
          </a:p>
        </p:txBody>
      </p:sp>
      <p:sp>
        <p:nvSpPr>
          <p:cNvPr id="4" name="Slide Number Placeholder 3"/>
          <p:cNvSpPr>
            <a:spLocks noGrp="1"/>
          </p:cNvSpPr>
          <p:nvPr>
            <p:ph type="sldNum" sz="quarter" idx="12"/>
          </p:nvPr>
        </p:nvSpPr>
        <p:spPr/>
        <p:txBody>
          <a:bodyPr/>
          <a:lstStyle/>
          <a:p>
            <a:fld id="{BB9D9C57-38D2-4CF3-8F55-0AF44E3402FF}" type="slidenum">
              <a:rPr lang="en-US" smtClean="0"/>
              <a:pPr/>
              <a:t>11</a:t>
            </a:fld>
            <a:endParaRPr lang="en-US"/>
          </a:p>
        </p:txBody>
      </p:sp>
      <p:sp>
        <p:nvSpPr>
          <p:cNvPr id="5" name="Date Placeholder 4"/>
          <p:cNvSpPr>
            <a:spLocks noGrp="1"/>
          </p:cNvSpPr>
          <p:nvPr>
            <p:ph type="dt" sz="half" idx="10"/>
          </p:nvPr>
        </p:nvSpPr>
        <p:spPr/>
        <p:txBody>
          <a:bodyPr/>
          <a:lstStyle/>
          <a:p>
            <a:fld id="{BC984375-1F62-4985-BF16-7022C23FB178}" type="datetime1">
              <a:rPr lang="en-US" smtClean="0"/>
              <a:pPr/>
              <a:t>11/4/2019</a:t>
            </a:fld>
            <a:endParaRPr lang="en-US"/>
          </a:p>
        </p:txBody>
      </p:sp>
      <p:pic>
        <p:nvPicPr>
          <p:cNvPr id="6" name="~PP1425.WAV">
            <a:hlinkClick r:id="" action="ppaction://media"/>
          </p:cNvPr>
          <p:cNvPicPr>
            <a:picLocks noRot="1" noChangeAspect="1"/>
          </p:cNvPicPr>
          <p:nvPr>
            <a:wavAudioFile r:embed="rId1" name="~PP1425.WAV"/>
          </p:nvPr>
        </p:nvPicPr>
        <p:blipFill>
          <a:blip r:embed="rId4" cstate="print"/>
          <a:stretch>
            <a:fillRect/>
          </a:stretch>
        </p:blipFill>
        <p:spPr>
          <a:xfrm>
            <a:off x="8696325" y="6410325"/>
            <a:ext cx="304800" cy="304800"/>
          </a:xfrm>
          <a:prstGeom prst="rect">
            <a:avLst/>
          </a:prstGeom>
        </p:spPr>
      </p:pic>
    </p:spTree>
  </p:cSld>
  <p:clrMapOvr>
    <a:masterClrMapping/>
  </p:clrMapOvr>
  <p:transition advTm="14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Jim Meadows\Local Settings\Temporary Internet Files\Content.IE5\YHKR5ED3\MPj03138300000[1].jpg"/>
          <p:cNvPicPr>
            <a:picLocks noChangeAspect="1" noChangeArrowheads="1"/>
          </p:cNvPicPr>
          <p:nvPr/>
        </p:nvPicPr>
        <p:blipFill>
          <a:blip r:embed="rId4" cstate="print"/>
          <a:srcRect/>
          <a:stretch>
            <a:fillRect/>
          </a:stretch>
        </p:blipFill>
        <p:spPr bwMode="auto">
          <a:xfrm>
            <a:off x="6096000" y="228601"/>
            <a:ext cx="2667000" cy="1778000"/>
          </a:xfrm>
          <a:prstGeom prst="rect">
            <a:avLst/>
          </a:prstGeom>
          <a:noFill/>
        </p:spPr>
      </p:pic>
      <p:sp>
        <p:nvSpPr>
          <p:cNvPr id="3" name="Content Placeholder 2"/>
          <p:cNvSpPr>
            <a:spLocks noGrp="1"/>
          </p:cNvSpPr>
          <p:nvPr>
            <p:ph idx="1"/>
          </p:nvPr>
        </p:nvSpPr>
        <p:spPr>
          <a:xfrm>
            <a:off x="533400" y="1524000"/>
            <a:ext cx="8229600" cy="4953000"/>
          </a:xfrm>
        </p:spPr>
        <p:txBody>
          <a:bodyPr>
            <a:normAutofit fontScale="92500"/>
          </a:bodyPr>
          <a:lstStyle/>
          <a:p>
            <a:r>
              <a:rPr lang="en-US" dirty="0"/>
              <a:t>Some of the axioms used are:</a:t>
            </a:r>
          </a:p>
          <a:p>
            <a:pPr lvl="1"/>
            <a:r>
              <a:rPr lang="en-US" sz="3200" dirty="0"/>
              <a:t>Occam’s (</a:t>
            </a:r>
            <a:r>
              <a:rPr lang="en-US" sz="3200" dirty="0" err="1"/>
              <a:t>Okham’s</a:t>
            </a:r>
            <a:r>
              <a:rPr lang="en-US" sz="3200" dirty="0"/>
              <a:t>) razor</a:t>
            </a:r>
          </a:p>
          <a:p>
            <a:pPr lvl="1"/>
            <a:r>
              <a:rPr lang="en-US" sz="3200" dirty="0" err="1"/>
              <a:t>Hickham’s</a:t>
            </a:r>
            <a:r>
              <a:rPr lang="en-US" sz="3200" dirty="0"/>
              <a:t> Dictum</a:t>
            </a:r>
          </a:p>
          <a:p>
            <a:pPr lvl="1"/>
            <a:r>
              <a:rPr lang="en-US" sz="3200" dirty="0"/>
              <a:t>Statistics are not People (treat the patient not the numbers)</a:t>
            </a:r>
          </a:p>
          <a:p>
            <a:pPr lvl="1"/>
            <a:r>
              <a:rPr lang="en-US" sz="3200" dirty="0"/>
              <a:t>If you hear hoof beats think horses not zebras</a:t>
            </a:r>
          </a:p>
          <a:p>
            <a:pPr lvl="1"/>
            <a:r>
              <a:rPr lang="en-US" sz="3200" dirty="0"/>
              <a:t>Sutton’s law (go where the money is) </a:t>
            </a:r>
          </a:p>
          <a:p>
            <a:pPr lvl="1"/>
            <a:r>
              <a:rPr lang="en-US" sz="3200" dirty="0"/>
              <a:t>If it looks like a duck, sounds like a duck, and walks like a duck, it is a duck </a:t>
            </a:r>
          </a:p>
        </p:txBody>
      </p:sp>
      <p:sp>
        <p:nvSpPr>
          <p:cNvPr id="5" name="Rectangle 4"/>
          <p:cNvSpPr/>
          <p:nvPr/>
        </p:nvSpPr>
        <p:spPr>
          <a:xfrm>
            <a:off x="609600" y="0"/>
            <a:ext cx="5181600" cy="1323439"/>
          </a:xfrm>
          <a:prstGeom prst="rect">
            <a:avLst/>
          </a:prstGeom>
        </p:spPr>
        <p:txBody>
          <a:bodyPr wrap="square">
            <a:spAutoFit/>
          </a:bodyPr>
          <a:lstStyle/>
          <a:p>
            <a:pPr algn="ctr"/>
            <a:r>
              <a:rPr lang="en-US" sz="4000" dirty="0"/>
              <a:t>Axioms and Adages</a:t>
            </a:r>
          </a:p>
          <a:p>
            <a:pPr algn="ctr"/>
            <a:r>
              <a:rPr lang="en-US" sz="4000" dirty="0"/>
              <a:t>Principles</a:t>
            </a:r>
          </a:p>
        </p:txBody>
      </p:sp>
      <p:sp>
        <p:nvSpPr>
          <p:cNvPr id="6" name="Slide Number Placeholder 5"/>
          <p:cNvSpPr>
            <a:spLocks noGrp="1"/>
          </p:cNvSpPr>
          <p:nvPr>
            <p:ph type="sldNum" sz="quarter" idx="12"/>
          </p:nvPr>
        </p:nvSpPr>
        <p:spPr/>
        <p:txBody>
          <a:bodyPr/>
          <a:lstStyle/>
          <a:p>
            <a:fld id="{4ED32BA3-E34B-4845-9A59-44F2EEB6FAF1}" type="slidenum">
              <a:rPr lang="en-US" smtClean="0"/>
              <a:pPr/>
              <a:t>12</a:t>
            </a:fld>
            <a:endParaRPr lang="en-US" dirty="0"/>
          </a:p>
        </p:txBody>
      </p:sp>
      <p:sp>
        <p:nvSpPr>
          <p:cNvPr id="7" name="Date Placeholder 6"/>
          <p:cNvSpPr>
            <a:spLocks noGrp="1"/>
          </p:cNvSpPr>
          <p:nvPr>
            <p:ph type="dt" sz="half" idx="10"/>
          </p:nvPr>
        </p:nvSpPr>
        <p:spPr/>
        <p:txBody>
          <a:bodyPr/>
          <a:lstStyle/>
          <a:p>
            <a:fld id="{28F91C5A-3F16-49F8-B1F6-3BA33BB8D985}" type="datetime1">
              <a:rPr lang="en-US" smtClean="0"/>
              <a:pPr/>
              <a:t>11/1/2019</a:t>
            </a:fld>
            <a:endParaRPr lang="en-US"/>
          </a:p>
        </p:txBody>
      </p:sp>
      <p:pic>
        <p:nvPicPr>
          <p:cNvPr id="8" name="~PP2188.WAV">
            <a:hlinkClick r:id="" action="ppaction://media"/>
          </p:cNvPr>
          <p:cNvPicPr>
            <a:picLocks noRot="1" noChangeAspect="1"/>
          </p:cNvPicPr>
          <p:nvPr>
            <a:wavAudioFile r:embed="rId1" name="~PP2188.WAV"/>
          </p:nvPr>
        </p:nvPicPr>
        <p:blipFill>
          <a:blip r:embed="rId5" cstate="print"/>
          <a:stretch>
            <a:fillRect/>
          </a:stretch>
        </p:blipFill>
        <p:spPr>
          <a:xfrm>
            <a:off x="8696325" y="6410325"/>
            <a:ext cx="304800" cy="304800"/>
          </a:xfrm>
          <a:prstGeom prst="rect">
            <a:avLst/>
          </a:prstGeom>
        </p:spPr>
      </p:pic>
    </p:spTree>
  </p:cSld>
  <p:clrMapOvr>
    <a:masterClrMapping/>
  </p:clrMapOvr>
  <p:transition advTm="10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Occam’s (Okham’s) Razor</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a:t>It states that you should not multiply uncertainties unnecessarily and recommends selecting from among competing hypotheses the one that makes the fewest new assumptions</a:t>
            </a:r>
          </a:p>
          <a:p>
            <a:r>
              <a:rPr lang="en-US" dirty="0"/>
              <a:t>Although often misinterpreted as” the simplest explanation is almost always the right one”, it is often accurate</a:t>
            </a:r>
          </a:p>
          <a:p>
            <a:r>
              <a:rPr lang="en-US" dirty="0"/>
              <a:t>This is a well respected principle that is not contravened without excellent reason</a:t>
            </a:r>
          </a:p>
          <a:p>
            <a:r>
              <a:rPr lang="en-US" dirty="0"/>
              <a:t>Models and hypotheses not conforming to it should be tabled for a simpler one until they offer a better explanation </a:t>
            </a:r>
          </a:p>
        </p:txBody>
      </p:sp>
      <p:sp>
        <p:nvSpPr>
          <p:cNvPr id="4" name="Date Placeholder 3"/>
          <p:cNvSpPr>
            <a:spLocks noGrp="1"/>
          </p:cNvSpPr>
          <p:nvPr>
            <p:ph type="dt" sz="half" idx="10"/>
          </p:nvPr>
        </p:nvSpPr>
        <p:spPr/>
        <p:txBody>
          <a:bodyPr/>
          <a:lstStyle/>
          <a:p>
            <a:fld id="{4440E28D-E7DF-49BF-B887-DB7657BD8D1B}" type="datetime1">
              <a:rPr lang="en-US" smtClean="0"/>
              <a:pPr/>
              <a:t>11/1/2019</a:t>
            </a:fld>
            <a:endParaRPr lang="en-US"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13</a:t>
            </a:fld>
            <a:endParaRPr lang="en-US" dirty="0"/>
          </a:p>
        </p:txBody>
      </p:sp>
      <p:pic>
        <p:nvPicPr>
          <p:cNvPr id="9" name="~PP2344.WAV">
            <a:hlinkClick r:id="" action="ppaction://media"/>
          </p:cNvPr>
          <p:cNvPicPr>
            <a:picLocks noRot="1" noChangeAspect="1"/>
          </p:cNvPicPr>
          <p:nvPr>
            <a:wavAudioFile r:embed="rId1" name="~PP2344.WAV"/>
          </p:nvPr>
        </p:nvPicPr>
        <p:blipFill>
          <a:blip r:embed="rId4" cstate="print"/>
          <a:stretch>
            <a:fillRect/>
          </a:stretch>
        </p:blipFill>
        <p:spPr>
          <a:xfrm>
            <a:off x="8696325" y="6410325"/>
            <a:ext cx="304800" cy="304800"/>
          </a:xfrm>
          <a:prstGeom prst="rect">
            <a:avLst/>
          </a:prstGeom>
        </p:spPr>
      </p:pic>
    </p:spTree>
  </p:cSld>
  <p:clrMapOvr>
    <a:masterClrMapping/>
  </p:clrMapOvr>
  <p:transition advTm="10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895600"/>
            <a:ext cx="8229600" cy="1295400"/>
          </a:xfrm>
        </p:spPr>
        <p:txBody>
          <a:bodyPr>
            <a:noAutofit/>
          </a:bodyPr>
          <a:lstStyle/>
          <a:p>
            <a:pPr algn="ctr">
              <a:buNone/>
            </a:pPr>
            <a:r>
              <a:rPr lang="en-US" sz="4400" dirty="0"/>
              <a:t>We love to break this principle at almost every opportunity we get!</a:t>
            </a:r>
          </a:p>
        </p:txBody>
      </p:sp>
      <p:sp>
        <p:nvSpPr>
          <p:cNvPr id="4" name="Date Placeholder 3"/>
          <p:cNvSpPr>
            <a:spLocks noGrp="1"/>
          </p:cNvSpPr>
          <p:nvPr>
            <p:ph type="dt" sz="half" idx="10"/>
          </p:nvPr>
        </p:nvSpPr>
        <p:spPr/>
        <p:txBody>
          <a:bodyPr/>
          <a:lstStyle/>
          <a:p>
            <a:fld id="{8996238E-846D-4E8F-8443-685C0906ED43}" type="datetime1">
              <a:rPr lang="en-US" smtClean="0"/>
              <a:pPr/>
              <a:t>11/1/2019</a:t>
            </a:fld>
            <a:endParaRPr lang="en-US"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14</a:t>
            </a:fld>
            <a:endParaRPr lang="en-US" dirty="0"/>
          </a:p>
        </p:txBody>
      </p:sp>
      <p:pic>
        <p:nvPicPr>
          <p:cNvPr id="7" name="~PP3304.WAV">
            <a:hlinkClick r:id="" action="ppaction://media"/>
          </p:cNvPr>
          <p:cNvPicPr>
            <a:picLocks noRot="1" noChangeAspect="1"/>
          </p:cNvPicPr>
          <p:nvPr>
            <a:wavAudioFile r:embed="rId1" name="~PP3304.WAV"/>
          </p:nvPr>
        </p:nvPicPr>
        <p:blipFill>
          <a:blip r:embed="rId4" cstate="print"/>
          <a:stretch>
            <a:fillRect/>
          </a:stretch>
        </p:blipFill>
        <p:spPr>
          <a:xfrm>
            <a:off x="8696325" y="6410325"/>
            <a:ext cx="304800" cy="304800"/>
          </a:xfrm>
          <a:prstGeom prst="rect">
            <a:avLst/>
          </a:prstGeom>
        </p:spPr>
      </p:pic>
    </p:spTree>
  </p:cSld>
  <p:clrMapOvr>
    <a:masterClrMapping/>
  </p:clrMapOvr>
  <p:transition advTm="1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Hickam’s</a:t>
            </a:r>
            <a:r>
              <a:rPr lang="en-US" dirty="0"/>
              <a:t> Dictum</a:t>
            </a:r>
          </a:p>
        </p:txBody>
      </p:sp>
      <p:sp>
        <p:nvSpPr>
          <p:cNvPr id="3" name="Content Placeholder 2"/>
          <p:cNvSpPr>
            <a:spLocks noGrp="1"/>
          </p:cNvSpPr>
          <p:nvPr>
            <p:ph idx="1"/>
          </p:nvPr>
        </p:nvSpPr>
        <p:spPr>
          <a:xfrm>
            <a:off x="990600" y="2209800"/>
            <a:ext cx="7239000" cy="1752600"/>
          </a:xfrm>
        </p:spPr>
        <p:txBody>
          <a:bodyPr>
            <a:normAutofit/>
          </a:bodyPr>
          <a:lstStyle/>
          <a:p>
            <a:pPr algn="ctr">
              <a:buNone/>
            </a:pPr>
            <a:r>
              <a:rPr lang="en-US" dirty="0"/>
              <a:t>“</a:t>
            </a:r>
            <a:r>
              <a:rPr lang="en-US" sz="3600" dirty="0"/>
              <a:t>A patient can have as many diseases as he damn well pleases”</a:t>
            </a:r>
          </a:p>
          <a:p>
            <a:endParaRPr lang="en-US" dirty="0"/>
          </a:p>
        </p:txBody>
      </p:sp>
      <p:sp>
        <p:nvSpPr>
          <p:cNvPr id="4" name="Date Placeholder 3"/>
          <p:cNvSpPr>
            <a:spLocks noGrp="1"/>
          </p:cNvSpPr>
          <p:nvPr>
            <p:ph type="dt" sz="half" idx="10"/>
          </p:nvPr>
        </p:nvSpPr>
        <p:spPr/>
        <p:txBody>
          <a:bodyPr/>
          <a:lstStyle/>
          <a:p>
            <a:fld id="{68AF5B04-6D2C-403B-9BEC-455FC7CED48E}" type="datetime1">
              <a:rPr lang="en-US" smtClean="0"/>
              <a:pPr/>
              <a:t>11/1/2019</a:t>
            </a:fld>
            <a:endParaRPr lang="en-US"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15</a:t>
            </a:fld>
            <a:endParaRPr lang="en-US" dirty="0"/>
          </a:p>
        </p:txBody>
      </p:sp>
      <p:sp>
        <p:nvSpPr>
          <p:cNvPr id="7" name="TextBox 6"/>
          <p:cNvSpPr txBox="1"/>
          <p:nvPr/>
        </p:nvSpPr>
        <p:spPr>
          <a:xfrm>
            <a:off x="1143000" y="3962400"/>
            <a:ext cx="6172200" cy="954107"/>
          </a:xfrm>
          <a:prstGeom prst="rect">
            <a:avLst/>
          </a:prstGeom>
          <a:noFill/>
        </p:spPr>
        <p:txBody>
          <a:bodyPr wrap="square" rtlCol="0">
            <a:spAutoFit/>
          </a:bodyPr>
          <a:lstStyle/>
          <a:p>
            <a:pPr algn="ctr"/>
            <a:r>
              <a:rPr lang="en-US" sz="2800" dirty="0"/>
              <a:t>Refutes the “common disease, common variant” hypothesis</a:t>
            </a:r>
          </a:p>
        </p:txBody>
      </p:sp>
      <p:pic>
        <p:nvPicPr>
          <p:cNvPr id="8" name="~PP2681.WAV">
            <a:hlinkClick r:id="" action="ppaction://media"/>
          </p:cNvPr>
          <p:cNvPicPr>
            <a:picLocks noRot="1" noChangeAspect="1"/>
          </p:cNvPicPr>
          <p:nvPr>
            <a:wavAudioFile r:embed="rId1" name="~PP2681.WAV"/>
          </p:nvPr>
        </p:nvPicPr>
        <p:blipFill>
          <a:blip r:embed="rId4" cstate="print"/>
          <a:stretch>
            <a:fillRect/>
          </a:stretch>
        </p:blipFill>
        <p:spPr>
          <a:xfrm>
            <a:off x="8696325" y="6410325"/>
            <a:ext cx="304800" cy="304800"/>
          </a:xfrm>
          <a:prstGeom prst="rect">
            <a:avLst/>
          </a:prstGeom>
        </p:spPr>
      </p:pic>
    </p:spTree>
  </p:cSld>
  <p:clrMapOvr>
    <a:masterClrMapping/>
  </p:clrMapOvr>
  <p:transition advTm="27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Statistics Are Not People:</a:t>
            </a:r>
            <a:br>
              <a:rPr lang="en-US" dirty="0"/>
            </a:br>
            <a:r>
              <a:rPr lang="en-US" dirty="0"/>
              <a:t>The Uncertainty Principle</a:t>
            </a:r>
          </a:p>
        </p:txBody>
      </p:sp>
      <p:sp>
        <p:nvSpPr>
          <p:cNvPr id="3" name="Content Placeholder 2"/>
          <p:cNvSpPr>
            <a:spLocks noGrp="1"/>
          </p:cNvSpPr>
          <p:nvPr>
            <p:ph idx="1"/>
          </p:nvPr>
        </p:nvSpPr>
        <p:spPr>
          <a:xfrm>
            <a:off x="381000" y="1600200"/>
            <a:ext cx="8229600" cy="4419600"/>
          </a:xfrm>
        </p:spPr>
        <p:txBody>
          <a:bodyPr>
            <a:normAutofit fontScale="85000" lnSpcReduction="20000"/>
          </a:bodyPr>
          <a:lstStyle/>
          <a:p>
            <a:pPr marL="514350" lvl="1" indent="-514350">
              <a:buNone/>
            </a:pPr>
            <a:r>
              <a:rPr lang="en-US" sz="3200" dirty="0"/>
              <a:t>Treat the patient, not the numbers</a:t>
            </a:r>
          </a:p>
          <a:p>
            <a:pPr marL="514350" lvl="1" indent="-514350">
              <a:buNone/>
            </a:pPr>
            <a:endParaRPr lang="en-US" sz="3200" dirty="0"/>
          </a:p>
          <a:p>
            <a:pPr marL="514350" lvl="1" indent="-514350">
              <a:buFont typeface="+mj-lt"/>
              <a:buAutoNum type="arabicPeriod"/>
            </a:pPr>
            <a:r>
              <a:rPr lang="en-US" sz="3000" dirty="0"/>
              <a:t>Uncertainty abounds when you deal with a complex system giving problems</a:t>
            </a:r>
          </a:p>
          <a:p>
            <a:pPr marL="514350" lvl="1" indent="-514350">
              <a:buFont typeface="+mj-lt"/>
              <a:buAutoNum type="arabicPeriod"/>
            </a:pPr>
            <a:r>
              <a:rPr lang="en-US" sz="3000" dirty="0"/>
              <a:t>Statistics are about the average and your patient is probably clustered around the average but almost certainly not the average.</a:t>
            </a:r>
          </a:p>
          <a:p>
            <a:pPr marL="514350" lvl="1" indent="-514350">
              <a:buFont typeface="+mj-lt"/>
              <a:buAutoNum type="arabicPeriod"/>
            </a:pPr>
            <a:r>
              <a:rPr lang="en-US" sz="3000" dirty="0"/>
              <a:t>Statistics are a guide to what is probably happening in the population but not necessarily what is happening to you patient.</a:t>
            </a:r>
          </a:p>
          <a:p>
            <a:pPr marL="514350" lvl="1" indent="-514350">
              <a:buFont typeface="+mj-lt"/>
              <a:buAutoNum type="arabicPeriod"/>
            </a:pPr>
            <a:r>
              <a:rPr lang="en-US" sz="3000" dirty="0"/>
              <a:t>Use statistics in combination with other factors to generate you first best estimate</a:t>
            </a:r>
          </a:p>
          <a:p>
            <a:pPr marL="514350" lvl="1" indent="-514350">
              <a:buNone/>
            </a:pPr>
            <a:endParaRPr lang="en-US" dirty="0"/>
          </a:p>
          <a:p>
            <a:endParaRPr lang="en-US" dirty="0"/>
          </a:p>
        </p:txBody>
      </p:sp>
      <p:sp>
        <p:nvSpPr>
          <p:cNvPr id="4" name="Date Placeholder 3"/>
          <p:cNvSpPr>
            <a:spLocks noGrp="1"/>
          </p:cNvSpPr>
          <p:nvPr>
            <p:ph type="dt" sz="half" idx="10"/>
          </p:nvPr>
        </p:nvSpPr>
        <p:spPr/>
        <p:txBody>
          <a:bodyPr/>
          <a:lstStyle/>
          <a:p>
            <a:fld id="{4A6DDB7C-0F90-4CA1-A7B4-0241D4C02161}" type="datetime1">
              <a:rPr lang="en-US" smtClean="0"/>
              <a:pPr/>
              <a:t>11/1/2019</a:t>
            </a:fld>
            <a:endParaRPr lang="en-US"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16</a:t>
            </a:fld>
            <a:endParaRPr lang="en-US" dirty="0"/>
          </a:p>
        </p:txBody>
      </p:sp>
      <p:pic>
        <p:nvPicPr>
          <p:cNvPr id="8" name="~PP117.WAV">
            <a:hlinkClick r:id="" action="ppaction://media"/>
          </p:cNvPr>
          <p:cNvPicPr>
            <a:picLocks noRot="1" noChangeAspect="1"/>
          </p:cNvPicPr>
          <p:nvPr>
            <a:wavAudioFile r:embed="rId1" name="~PP117.WAV"/>
          </p:nvPr>
        </p:nvPicPr>
        <p:blipFill>
          <a:blip r:embed="rId4" cstate="print"/>
          <a:stretch>
            <a:fillRect/>
          </a:stretch>
        </p:blipFill>
        <p:spPr>
          <a:xfrm>
            <a:off x="8696325" y="6410325"/>
            <a:ext cx="304800" cy="304800"/>
          </a:xfrm>
          <a:prstGeom prst="rect">
            <a:avLst/>
          </a:prstGeom>
        </p:spPr>
      </p:pic>
    </p:spTree>
  </p:cSld>
  <p:clrMapOvr>
    <a:masterClrMapping/>
  </p:clrMapOvr>
  <p:transition advTm="38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Jim Meadows\Local Settings\Temporary Internet Files\Content.IE5\YHKR5ED3\MPj03138300000[1].jpg"/>
          <p:cNvPicPr>
            <a:picLocks noChangeAspect="1" noChangeArrowheads="1"/>
          </p:cNvPicPr>
          <p:nvPr/>
        </p:nvPicPr>
        <p:blipFill>
          <a:blip r:embed="rId4" cstate="print"/>
          <a:srcRect/>
          <a:stretch>
            <a:fillRect/>
          </a:stretch>
        </p:blipFill>
        <p:spPr bwMode="auto">
          <a:xfrm>
            <a:off x="6096000" y="228601"/>
            <a:ext cx="2667000" cy="1778000"/>
          </a:xfrm>
          <a:prstGeom prst="rect">
            <a:avLst/>
          </a:prstGeom>
          <a:noFill/>
        </p:spPr>
      </p:pic>
      <p:sp>
        <p:nvSpPr>
          <p:cNvPr id="5" name="Rectangle 4"/>
          <p:cNvSpPr/>
          <p:nvPr/>
        </p:nvSpPr>
        <p:spPr>
          <a:xfrm>
            <a:off x="304800" y="0"/>
            <a:ext cx="5486400" cy="1938992"/>
          </a:xfrm>
          <a:prstGeom prst="rect">
            <a:avLst/>
          </a:prstGeom>
        </p:spPr>
        <p:txBody>
          <a:bodyPr wrap="square">
            <a:spAutoFit/>
          </a:bodyPr>
          <a:lstStyle/>
          <a:p>
            <a:pPr algn="ctr"/>
            <a:r>
              <a:rPr lang="en-US" sz="4000" dirty="0"/>
              <a:t>Sutton’s Law</a:t>
            </a:r>
          </a:p>
          <a:p>
            <a:pPr algn="ctr"/>
            <a:r>
              <a:rPr lang="en-US" sz="4000" dirty="0"/>
              <a:t>Go Where the Money is.</a:t>
            </a:r>
          </a:p>
          <a:p>
            <a:pPr algn="ctr"/>
            <a:endParaRPr lang="en-US" sz="4000"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17</a:t>
            </a:fld>
            <a:endParaRPr lang="en-US" dirty="0"/>
          </a:p>
        </p:txBody>
      </p:sp>
      <p:sp>
        <p:nvSpPr>
          <p:cNvPr id="8" name="Date Placeholder 7"/>
          <p:cNvSpPr>
            <a:spLocks noGrp="1"/>
          </p:cNvSpPr>
          <p:nvPr>
            <p:ph type="dt" sz="half" idx="10"/>
          </p:nvPr>
        </p:nvSpPr>
        <p:spPr/>
        <p:txBody>
          <a:bodyPr/>
          <a:lstStyle/>
          <a:p>
            <a:fld id="{E09EA0CD-E7F1-4156-9427-1BF1D87E1771}" type="datetime1">
              <a:rPr lang="en-US" smtClean="0"/>
              <a:pPr/>
              <a:t>11/1/2019</a:t>
            </a:fld>
            <a:endParaRPr lang="en-US" dirty="0"/>
          </a:p>
        </p:txBody>
      </p:sp>
      <p:sp>
        <p:nvSpPr>
          <p:cNvPr id="10" name="Content Placeholder 2"/>
          <p:cNvSpPr>
            <a:spLocks noGrp="1"/>
          </p:cNvSpPr>
          <p:nvPr>
            <p:ph idx="1"/>
          </p:nvPr>
        </p:nvSpPr>
        <p:spPr>
          <a:xfrm>
            <a:off x="609600" y="2590800"/>
            <a:ext cx="8229600" cy="3352800"/>
          </a:xfrm>
        </p:spPr>
        <p:txBody>
          <a:bodyPr>
            <a:normAutofit/>
          </a:bodyPr>
          <a:lstStyle/>
          <a:p>
            <a:pPr marL="1428750" lvl="2" indent="-514350">
              <a:buNone/>
            </a:pPr>
            <a:endParaRPr lang="en-US" sz="3200" dirty="0"/>
          </a:p>
          <a:p>
            <a:pPr marL="1428750" lvl="2" indent="-514350">
              <a:buNone/>
            </a:pPr>
            <a:r>
              <a:rPr lang="en-US" sz="3200" dirty="0"/>
              <a:t>Don’t do tests for conditions that are not the likely solutions.</a:t>
            </a:r>
          </a:p>
        </p:txBody>
      </p:sp>
      <p:pic>
        <p:nvPicPr>
          <p:cNvPr id="9" name="~PP2969.WAV">
            <a:hlinkClick r:id="" action="ppaction://media"/>
          </p:cNvPr>
          <p:cNvPicPr>
            <a:picLocks noRot="1" noChangeAspect="1"/>
          </p:cNvPicPr>
          <p:nvPr>
            <a:wavAudioFile r:embed="rId1" name="~PP2969.WAV"/>
          </p:nvPr>
        </p:nvPicPr>
        <p:blipFill>
          <a:blip r:embed="rId5" cstate="print"/>
          <a:stretch>
            <a:fillRect/>
          </a:stretch>
        </p:blipFill>
        <p:spPr>
          <a:xfrm>
            <a:off x="8696325" y="6410325"/>
            <a:ext cx="304800" cy="304800"/>
          </a:xfrm>
          <a:prstGeom prst="rect">
            <a:avLst/>
          </a:prstGeom>
        </p:spPr>
      </p:pic>
    </p:spTree>
  </p:cSld>
  <p:clrMapOvr>
    <a:masterClrMapping/>
  </p:clrMapOvr>
  <p:transition advTm="18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Jim Meadows\Local Settings\Temporary Internet Files\Content.IE5\YHKR5ED3\MPj03138300000[1].jpg"/>
          <p:cNvPicPr>
            <a:picLocks noChangeAspect="1" noChangeArrowheads="1"/>
          </p:cNvPicPr>
          <p:nvPr/>
        </p:nvPicPr>
        <p:blipFill>
          <a:blip r:embed="rId4" cstate="print"/>
          <a:srcRect/>
          <a:stretch>
            <a:fillRect/>
          </a:stretch>
        </p:blipFill>
        <p:spPr bwMode="auto">
          <a:xfrm>
            <a:off x="6096000" y="228601"/>
            <a:ext cx="2667000" cy="1778000"/>
          </a:xfrm>
          <a:prstGeom prst="rect">
            <a:avLst/>
          </a:prstGeom>
          <a:noFill/>
        </p:spPr>
      </p:pic>
      <p:sp>
        <p:nvSpPr>
          <p:cNvPr id="3" name="Content Placeholder 2"/>
          <p:cNvSpPr>
            <a:spLocks noGrp="1"/>
          </p:cNvSpPr>
          <p:nvPr>
            <p:ph idx="1"/>
          </p:nvPr>
        </p:nvSpPr>
        <p:spPr>
          <a:xfrm>
            <a:off x="533400" y="2743200"/>
            <a:ext cx="8229600" cy="1981200"/>
          </a:xfrm>
        </p:spPr>
        <p:txBody>
          <a:bodyPr>
            <a:normAutofit/>
          </a:bodyPr>
          <a:lstStyle/>
          <a:p>
            <a:pPr marL="1428750" lvl="2" indent="-514350">
              <a:buNone/>
            </a:pPr>
            <a:r>
              <a:rPr lang="en-US" sz="2800" dirty="0"/>
              <a:t>If you hear hoof beats think horses not zebras</a:t>
            </a:r>
          </a:p>
          <a:p>
            <a:pPr marL="1428750" lvl="2" indent="-514350">
              <a:buNone/>
            </a:pPr>
            <a:endParaRPr lang="en-US" sz="2800" dirty="0"/>
          </a:p>
          <a:p>
            <a:pPr marL="1428750" lvl="2" indent="-514350">
              <a:buNone/>
            </a:pPr>
            <a:r>
              <a:rPr lang="en-US" sz="2800" dirty="0"/>
              <a:t>If it looks like a duck, quacks like a duck, and walks like a duck, it is a duck </a:t>
            </a:r>
          </a:p>
        </p:txBody>
      </p:sp>
      <p:sp>
        <p:nvSpPr>
          <p:cNvPr id="5" name="Rectangle 4"/>
          <p:cNvSpPr/>
          <p:nvPr/>
        </p:nvSpPr>
        <p:spPr>
          <a:xfrm>
            <a:off x="304800" y="0"/>
            <a:ext cx="5486400" cy="1323439"/>
          </a:xfrm>
          <a:prstGeom prst="rect">
            <a:avLst/>
          </a:prstGeom>
        </p:spPr>
        <p:txBody>
          <a:bodyPr wrap="square">
            <a:spAutoFit/>
          </a:bodyPr>
          <a:lstStyle/>
          <a:p>
            <a:pPr algn="ctr"/>
            <a:r>
              <a:rPr lang="en-US" sz="4000" dirty="0"/>
              <a:t>Two Well Known</a:t>
            </a:r>
          </a:p>
          <a:p>
            <a:pPr algn="ctr"/>
            <a:endParaRPr lang="en-US" sz="4000"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18</a:t>
            </a:fld>
            <a:endParaRPr lang="en-US" dirty="0"/>
          </a:p>
        </p:txBody>
      </p:sp>
      <p:sp>
        <p:nvSpPr>
          <p:cNvPr id="8" name="Date Placeholder 7"/>
          <p:cNvSpPr>
            <a:spLocks noGrp="1"/>
          </p:cNvSpPr>
          <p:nvPr>
            <p:ph type="dt" sz="half" idx="10"/>
          </p:nvPr>
        </p:nvSpPr>
        <p:spPr/>
        <p:txBody>
          <a:bodyPr/>
          <a:lstStyle/>
          <a:p>
            <a:fld id="{B7DC80D3-4463-4092-AF10-5BC1E26811F2}" type="datetime1">
              <a:rPr lang="en-US" smtClean="0"/>
              <a:pPr/>
              <a:t>11/1/2019</a:t>
            </a:fld>
            <a:endParaRPr lang="en-US" dirty="0"/>
          </a:p>
        </p:txBody>
      </p:sp>
      <p:pic>
        <p:nvPicPr>
          <p:cNvPr id="12" name="~PP2399.WAV">
            <a:hlinkClick r:id="" action="ppaction://media"/>
          </p:cNvPr>
          <p:cNvPicPr>
            <a:picLocks noRot="1" noChangeAspect="1"/>
          </p:cNvPicPr>
          <p:nvPr>
            <a:wavAudioFile r:embed="rId1" name="~PP2399.WAV"/>
          </p:nvPr>
        </p:nvPicPr>
        <p:blipFill>
          <a:blip r:embed="rId5" cstate="print"/>
          <a:stretch>
            <a:fillRect/>
          </a:stretch>
        </p:blipFill>
        <p:spPr>
          <a:xfrm>
            <a:off x="8696325" y="6410325"/>
            <a:ext cx="304800" cy="304800"/>
          </a:xfrm>
          <a:prstGeom prst="rect">
            <a:avLst/>
          </a:prstGeom>
        </p:spPr>
      </p:pic>
    </p:spTree>
  </p:cSld>
  <p:clrMapOvr>
    <a:masterClrMapping/>
  </p:clrMapOvr>
  <p:transition advTm="39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Result</a:t>
            </a:r>
          </a:p>
        </p:txBody>
      </p:sp>
      <p:sp>
        <p:nvSpPr>
          <p:cNvPr id="3" name="Content Placeholder 2"/>
          <p:cNvSpPr>
            <a:spLocks noGrp="1"/>
          </p:cNvSpPr>
          <p:nvPr>
            <p:ph idx="1"/>
          </p:nvPr>
        </p:nvSpPr>
        <p:spPr>
          <a:xfrm>
            <a:off x="457200" y="1981200"/>
            <a:ext cx="8229600" cy="2011362"/>
          </a:xfrm>
        </p:spPr>
        <p:txBody>
          <a:bodyPr>
            <a:normAutofit/>
          </a:bodyPr>
          <a:lstStyle/>
          <a:p>
            <a:pPr algn="ctr">
              <a:buNone/>
            </a:pPr>
            <a:r>
              <a:rPr lang="en-US" dirty="0"/>
              <a:t>A logical, rational and reasonable diagnosis and individualized treatment plan that has a lot more chance of being correct than incorrect.</a:t>
            </a:r>
          </a:p>
          <a:p>
            <a:pPr algn="ctr">
              <a:buNone/>
            </a:pPr>
            <a:endParaRPr lang="en-US" dirty="0"/>
          </a:p>
          <a:p>
            <a:endParaRPr lang="en-US" dirty="0"/>
          </a:p>
        </p:txBody>
      </p:sp>
      <p:pic>
        <p:nvPicPr>
          <p:cNvPr id="8194" name="Picture 2" descr="C:\Documents and Settings\Jim Meadows\Local Settings\Temporary Internet Files\Content.IE5\OWFN88RZ\MCj03362460000[1].wmf"/>
          <p:cNvPicPr>
            <a:picLocks noChangeAspect="1" noChangeArrowheads="1"/>
          </p:cNvPicPr>
          <p:nvPr/>
        </p:nvPicPr>
        <p:blipFill>
          <a:blip r:embed="rId4" cstate="print"/>
          <a:srcRect/>
          <a:stretch>
            <a:fillRect/>
          </a:stretch>
        </p:blipFill>
        <p:spPr bwMode="auto">
          <a:xfrm>
            <a:off x="7543801" y="4541682"/>
            <a:ext cx="1338404" cy="2316318"/>
          </a:xfrm>
          <a:prstGeom prst="rect">
            <a:avLst/>
          </a:prstGeom>
          <a:noFill/>
        </p:spPr>
      </p:pic>
      <p:sp>
        <p:nvSpPr>
          <p:cNvPr id="5" name="Slide Number Placeholder 4"/>
          <p:cNvSpPr>
            <a:spLocks noGrp="1"/>
          </p:cNvSpPr>
          <p:nvPr>
            <p:ph type="sldNum" sz="quarter" idx="12"/>
          </p:nvPr>
        </p:nvSpPr>
        <p:spPr/>
        <p:txBody>
          <a:bodyPr/>
          <a:lstStyle/>
          <a:p>
            <a:fld id="{4ED32BA3-E34B-4845-9A59-44F2EEB6FAF1}" type="slidenum">
              <a:rPr lang="en-US" smtClean="0"/>
              <a:pPr/>
              <a:t>19</a:t>
            </a:fld>
            <a:endParaRPr lang="en-US" dirty="0"/>
          </a:p>
        </p:txBody>
      </p:sp>
      <p:sp>
        <p:nvSpPr>
          <p:cNvPr id="6" name="Date Placeholder 5"/>
          <p:cNvSpPr>
            <a:spLocks noGrp="1"/>
          </p:cNvSpPr>
          <p:nvPr>
            <p:ph type="dt" sz="half" idx="10"/>
          </p:nvPr>
        </p:nvSpPr>
        <p:spPr/>
        <p:txBody>
          <a:bodyPr/>
          <a:lstStyle/>
          <a:p>
            <a:fld id="{F4E504A9-49D0-42E5-95DC-9920F83A7670}" type="datetime1">
              <a:rPr lang="en-US" smtClean="0"/>
              <a:pPr/>
              <a:t>11/1/2019</a:t>
            </a:fld>
            <a:endParaRPr lang="en-US"/>
          </a:p>
        </p:txBody>
      </p:sp>
      <p:pic>
        <p:nvPicPr>
          <p:cNvPr id="7" name="~PP3709.WAV">
            <a:hlinkClick r:id="" action="ppaction://media"/>
          </p:cNvPr>
          <p:cNvPicPr>
            <a:picLocks noRot="1" noChangeAspect="1"/>
          </p:cNvPicPr>
          <p:nvPr>
            <a:wavAudioFile r:embed="rId1" name="~PP3709.WAV"/>
          </p:nvPr>
        </p:nvPicPr>
        <p:blipFill>
          <a:blip r:embed="rId5" cstate="print"/>
          <a:stretch>
            <a:fillRect/>
          </a:stretch>
        </p:blipFill>
        <p:spPr>
          <a:xfrm>
            <a:off x="8696325" y="6410325"/>
            <a:ext cx="304800" cy="304800"/>
          </a:xfrm>
          <a:prstGeom prst="rect">
            <a:avLst/>
          </a:prstGeom>
        </p:spPr>
      </p:pic>
    </p:spTree>
  </p:cSld>
  <p:clrMapOvr>
    <a:masterClrMapping/>
  </p:clrMapOvr>
  <p:transition advTm="13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DCBE705-D67F-450A-A18F-257EE4ED7E6A}" type="datetime1">
              <a:rPr lang="en-US" smtClean="0"/>
              <a:pPr/>
              <a:t>11/4/2019</a:t>
            </a:fld>
            <a:endParaRPr lang="en-US"/>
          </a:p>
        </p:txBody>
      </p:sp>
      <p:sp>
        <p:nvSpPr>
          <p:cNvPr id="5" name="Slide Number Placeholder 4"/>
          <p:cNvSpPr>
            <a:spLocks noGrp="1"/>
          </p:cNvSpPr>
          <p:nvPr>
            <p:ph type="sldNum" sz="quarter" idx="12"/>
          </p:nvPr>
        </p:nvSpPr>
        <p:spPr/>
        <p:txBody>
          <a:bodyPr/>
          <a:lstStyle/>
          <a:p>
            <a:fld id="{BB9D9C57-38D2-4CF3-8F55-0AF44E3402FF}" type="slidenum">
              <a:rPr lang="en-US" smtClean="0"/>
              <a:pPr/>
              <a:t>2</a:t>
            </a:fld>
            <a:endParaRPr lang="en-US"/>
          </a:p>
        </p:txBody>
      </p:sp>
      <p:pic>
        <p:nvPicPr>
          <p:cNvPr id="6" name="Picture 5" descr="Skeleton X-ray - Puzzling 2 Stock Photos"/>
          <p:cNvPicPr/>
          <p:nvPr/>
        </p:nvPicPr>
        <p:blipFill>
          <a:blip r:embed="rId2" cstate="print"/>
          <a:srcRect/>
          <a:stretch>
            <a:fillRect/>
          </a:stretch>
        </p:blipFill>
        <p:spPr bwMode="auto">
          <a:xfrm>
            <a:off x="2667000" y="1828800"/>
            <a:ext cx="3810000" cy="3581400"/>
          </a:xfrm>
          <a:prstGeom prst="ellipse">
            <a:avLst/>
          </a:prstGeom>
          <a:ln>
            <a:noFill/>
          </a:ln>
          <a:effectLst>
            <a:softEdge rad="112500"/>
          </a:effectLst>
        </p:spPr>
      </p:pic>
      <p:sp>
        <p:nvSpPr>
          <p:cNvPr id="7" name="TextBox 6"/>
          <p:cNvSpPr txBox="1"/>
          <p:nvPr/>
        </p:nvSpPr>
        <p:spPr>
          <a:xfrm>
            <a:off x="1295400" y="457200"/>
            <a:ext cx="6096000" cy="1015663"/>
          </a:xfrm>
          <a:prstGeom prst="rect">
            <a:avLst/>
          </a:prstGeom>
          <a:noFill/>
        </p:spPr>
        <p:txBody>
          <a:bodyPr wrap="square" rtlCol="0">
            <a:spAutoFit/>
          </a:bodyPr>
          <a:lstStyle/>
          <a:p>
            <a:r>
              <a:rPr lang="en-US" sz="4400" b="1" dirty="0" smtClean="0">
                <a:solidFill>
                  <a:srgbClr val="FF0000"/>
                </a:solidFill>
                <a:latin typeface="Impact" pitchFamily="34" charset="0"/>
              </a:rPr>
              <a:t>                     </a:t>
            </a:r>
            <a:r>
              <a:rPr lang="en-US" sz="6000" b="1" dirty="0" smtClean="0">
                <a:solidFill>
                  <a:srgbClr val="FF0000"/>
                </a:solidFill>
                <a:latin typeface="Impact" pitchFamily="34" charset="0"/>
              </a:rPr>
              <a:t>IMPACT</a:t>
            </a:r>
            <a:endParaRPr lang="en-US" sz="6000" b="1" dirty="0">
              <a:solidFill>
                <a:srgbClr val="FF0000"/>
              </a:solidFill>
              <a:latin typeface="Impact" pitchFamily="34" charset="0"/>
            </a:endParaRPr>
          </a:p>
        </p:txBody>
      </p:sp>
      <p:sp>
        <p:nvSpPr>
          <p:cNvPr id="8" name="TextBox 7"/>
          <p:cNvSpPr txBox="1"/>
          <p:nvPr/>
        </p:nvSpPr>
        <p:spPr>
          <a:xfrm>
            <a:off x="381000" y="5486400"/>
            <a:ext cx="8534400" cy="707886"/>
          </a:xfrm>
          <a:prstGeom prst="rect">
            <a:avLst/>
          </a:prstGeom>
          <a:noFill/>
        </p:spPr>
        <p:txBody>
          <a:bodyPr wrap="square" rtlCol="0">
            <a:spAutoFit/>
          </a:bodyPr>
          <a:lstStyle/>
          <a:p>
            <a:r>
              <a:rPr lang="en-US" sz="4000" b="1" dirty="0" smtClean="0">
                <a:solidFill>
                  <a:srgbClr val="FF0000"/>
                </a:solidFill>
                <a:latin typeface="Impact" pitchFamily="34" charset="0"/>
              </a:rPr>
              <a:t>SCRIPT FOCUSED HYPOTHETIC DEDUCTION</a:t>
            </a:r>
            <a:endParaRPr lang="en-US" sz="4000" b="1" dirty="0">
              <a:solidFill>
                <a:srgbClr val="FF0000"/>
              </a:solidFill>
              <a:latin typeface="Impact"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Methods and Tools </a:t>
            </a:r>
          </a:p>
        </p:txBody>
      </p:sp>
      <p:sp>
        <p:nvSpPr>
          <p:cNvPr id="3" name="Content Placeholder 2"/>
          <p:cNvSpPr>
            <a:spLocks noGrp="1"/>
          </p:cNvSpPr>
          <p:nvPr>
            <p:ph idx="1"/>
          </p:nvPr>
        </p:nvSpPr>
        <p:spPr>
          <a:xfrm>
            <a:off x="533400" y="2057400"/>
            <a:ext cx="8229600" cy="3810000"/>
          </a:xfrm>
        </p:spPr>
        <p:txBody>
          <a:bodyPr>
            <a:normAutofit/>
          </a:bodyPr>
          <a:lstStyle/>
          <a:p>
            <a:r>
              <a:rPr lang="en-US" dirty="0"/>
              <a:t>Treatment based classification</a:t>
            </a:r>
          </a:p>
          <a:p>
            <a:r>
              <a:rPr lang="en-US" dirty="0" err="1"/>
              <a:t>Pathognomonics</a:t>
            </a:r>
            <a:endParaRPr lang="en-US" dirty="0"/>
          </a:p>
          <a:p>
            <a:r>
              <a:rPr lang="en-US" dirty="0"/>
              <a:t>Pattern Recognition</a:t>
            </a:r>
          </a:p>
          <a:p>
            <a:r>
              <a:rPr lang="en-US" dirty="0"/>
              <a:t>Algorithms</a:t>
            </a:r>
          </a:p>
          <a:p>
            <a:r>
              <a:rPr lang="en-US" dirty="0"/>
              <a:t>Hypothetic-deduction</a:t>
            </a:r>
          </a:p>
          <a:p>
            <a:r>
              <a:rPr lang="en-US" dirty="0"/>
              <a:t>Script Focused Deduction</a:t>
            </a:r>
          </a:p>
        </p:txBody>
      </p:sp>
      <p:pic>
        <p:nvPicPr>
          <p:cNvPr id="1026" name="Picture 2" descr="C:\Program Files\Microsoft Office\MEDIA\CAGCAT10\j0252349.wmf"/>
          <p:cNvPicPr>
            <a:picLocks noChangeAspect="1" noChangeArrowheads="1"/>
          </p:cNvPicPr>
          <p:nvPr/>
        </p:nvPicPr>
        <p:blipFill>
          <a:blip r:embed="rId4" cstate="print"/>
          <a:srcRect/>
          <a:stretch>
            <a:fillRect/>
          </a:stretch>
        </p:blipFill>
        <p:spPr bwMode="auto">
          <a:xfrm>
            <a:off x="6705601" y="5105400"/>
            <a:ext cx="1826971" cy="1110996"/>
          </a:xfrm>
          <a:prstGeom prst="rect">
            <a:avLst/>
          </a:prstGeom>
          <a:noFill/>
        </p:spPr>
      </p:pic>
      <p:sp>
        <p:nvSpPr>
          <p:cNvPr id="5" name="Slide Number Placeholder 4"/>
          <p:cNvSpPr>
            <a:spLocks noGrp="1"/>
          </p:cNvSpPr>
          <p:nvPr>
            <p:ph type="sldNum" sz="quarter" idx="12"/>
          </p:nvPr>
        </p:nvSpPr>
        <p:spPr/>
        <p:txBody>
          <a:bodyPr/>
          <a:lstStyle/>
          <a:p>
            <a:fld id="{4ED32BA3-E34B-4845-9A59-44F2EEB6FAF1}" type="slidenum">
              <a:rPr lang="en-US" smtClean="0"/>
              <a:pPr/>
              <a:t>20</a:t>
            </a:fld>
            <a:endParaRPr lang="en-US" dirty="0"/>
          </a:p>
        </p:txBody>
      </p:sp>
      <p:sp>
        <p:nvSpPr>
          <p:cNvPr id="6" name="Date Placeholder 5"/>
          <p:cNvSpPr>
            <a:spLocks noGrp="1"/>
          </p:cNvSpPr>
          <p:nvPr>
            <p:ph type="dt" sz="half" idx="10"/>
          </p:nvPr>
        </p:nvSpPr>
        <p:spPr/>
        <p:txBody>
          <a:bodyPr/>
          <a:lstStyle/>
          <a:p>
            <a:fld id="{CDCEA07D-21EE-4FDE-8D1B-1425A725AB5D}" type="datetime1">
              <a:rPr lang="en-US" smtClean="0"/>
              <a:pPr/>
              <a:t>11/1/2019</a:t>
            </a:fld>
            <a:endParaRPr lang="en-US"/>
          </a:p>
        </p:txBody>
      </p:sp>
      <p:pic>
        <p:nvPicPr>
          <p:cNvPr id="7" name="~PP3742.WAV">
            <a:hlinkClick r:id="" action="ppaction://media"/>
          </p:cNvPr>
          <p:cNvPicPr>
            <a:picLocks noRot="1" noChangeAspect="1"/>
          </p:cNvPicPr>
          <p:nvPr>
            <a:wavAudioFile r:embed="rId1" name="~PP3742.WAV"/>
          </p:nvPr>
        </p:nvPicPr>
        <p:blipFill>
          <a:blip r:embed="rId5" cstate="print"/>
          <a:stretch>
            <a:fillRect/>
          </a:stretch>
        </p:blipFill>
        <p:spPr>
          <a:xfrm>
            <a:off x="8696325" y="6410325"/>
            <a:ext cx="304800" cy="304800"/>
          </a:xfrm>
          <a:prstGeom prst="rect">
            <a:avLst/>
          </a:prstGeom>
        </p:spPr>
      </p:pic>
    </p:spTree>
  </p:cSld>
  <p:clrMapOvr>
    <a:masterClrMapping/>
  </p:clrMapOvr>
  <p:transition advTm="21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vertic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21</a:t>
            </a:fld>
            <a:endParaRPr lang="en-US"/>
          </a:p>
        </p:txBody>
      </p:sp>
      <p:sp>
        <p:nvSpPr>
          <p:cNvPr id="3" name="Rectangle 2"/>
          <p:cNvSpPr/>
          <p:nvPr/>
        </p:nvSpPr>
        <p:spPr>
          <a:xfrm>
            <a:off x="762000" y="2362200"/>
            <a:ext cx="7467599" cy="1569660"/>
          </a:xfrm>
          <a:prstGeom prst="rect">
            <a:avLst/>
          </a:prstGeom>
          <a:noFill/>
          <a:scene3d>
            <a:camera prst="isometricOffAxis2Right"/>
            <a:lightRig rig="threePt" dir="t"/>
          </a:scene3d>
        </p:spPr>
        <p:txBody>
          <a:bodyPr wrap="square" lIns="91440" tIns="45720" rIns="91440" bIns="45720">
            <a:spAutoFit/>
            <a:scene3d>
              <a:camera prst="isometricOffAxis2Right"/>
              <a:lightRig rig="threePt" dir="t"/>
            </a:scene3d>
          </a:bodyPr>
          <a:lstStyle/>
          <a:p>
            <a:pPr algn="ctr"/>
            <a:r>
              <a:rPr lang="en-US" sz="9600" b="1" i="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V Boli" pitchFamily="2" charset="0"/>
                <a:cs typeface="MV Boli" pitchFamily="2" charset="0"/>
              </a:rPr>
              <a:t>OOPS!!</a:t>
            </a:r>
          </a:p>
        </p:txBody>
      </p:sp>
      <p:sp>
        <p:nvSpPr>
          <p:cNvPr id="4" name="Date Placeholder 3"/>
          <p:cNvSpPr>
            <a:spLocks noGrp="1"/>
          </p:cNvSpPr>
          <p:nvPr>
            <p:ph type="dt" sz="half" idx="10"/>
          </p:nvPr>
        </p:nvSpPr>
        <p:spPr/>
        <p:txBody>
          <a:bodyPr/>
          <a:lstStyle/>
          <a:p>
            <a:fld id="{DF2B3AD0-8C3C-4C63-B730-44F47BA24CC4}" type="datetime1">
              <a:rPr lang="en-US" smtClean="0"/>
              <a:pPr/>
              <a:t>11/1/2019</a:t>
            </a:fld>
            <a:endParaRPr lang="en-US"/>
          </a:p>
        </p:txBody>
      </p:sp>
      <p:pic>
        <p:nvPicPr>
          <p:cNvPr id="6" name="~PP1385.WAV">
            <a:hlinkClick r:id="" action="ppaction://media"/>
          </p:cNvPr>
          <p:cNvPicPr>
            <a:picLocks noRot="1" noChangeAspect="1"/>
          </p:cNvPicPr>
          <p:nvPr>
            <a:wavAudioFile r:embed="rId1" name="~PP1385.WAV"/>
          </p:nvPr>
        </p:nvPicPr>
        <p:blipFill>
          <a:blip r:embed="rId4" cstate="print"/>
          <a:stretch>
            <a:fillRect/>
          </a:stretch>
        </p:blipFill>
        <p:spPr>
          <a:xfrm>
            <a:off x="8696325" y="6410325"/>
            <a:ext cx="304800" cy="304800"/>
          </a:xfrm>
          <a:prstGeom prst="rect">
            <a:avLst/>
          </a:prstGeom>
        </p:spPr>
      </p:pic>
    </p:spTree>
  </p:cSld>
  <p:clrMapOvr>
    <a:masterClrMapping/>
  </p:clrMapOvr>
  <p:transition advTm="196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Diagnostic and Treatment Errors: </a:t>
            </a:r>
            <a:br>
              <a:rPr lang="en-US" dirty="0"/>
            </a:br>
            <a:r>
              <a:rPr lang="en-US" dirty="0"/>
              <a:t>Food for Thought</a:t>
            </a:r>
          </a:p>
        </p:txBody>
      </p:sp>
      <p:sp>
        <p:nvSpPr>
          <p:cNvPr id="3" name="Content Placeholder 2"/>
          <p:cNvSpPr>
            <a:spLocks noGrp="1"/>
          </p:cNvSpPr>
          <p:nvPr>
            <p:ph idx="1"/>
          </p:nvPr>
        </p:nvSpPr>
        <p:spPr>
          <a:xfrm>
            <a:off x="457200" y="2286000"/>
            <a:ext cx="8229600" cy="3962400"/>
          </a:xfrm>
        </p:spPr>
        <p:txBody>
          <a:bodyPr>
            <a:normAutofit/>
          </a:bodyPr>
          <a:lstStyle/>
          <a:p>
            <a:pPr marL="514350" indent="-514350">
              <a:buFont typeface="+mj-lt"/>
              <a:buAutoNum type="arabicPeriod"/>
            </a:pPr>
            <a:r>
              <a:rPr lang="en-US" dirty="0"/>
              <a:t>The correct diagnosis is missed or delayed in 5% to 14% of acute hospital admissions.</a:t>
            </a:r>
            <a:r>
              <a:rPr lang="en-US" sz="800" baseline="30000" dirty="0"/>
              <a:t>1</a:t>
            </a:r>
          </a:p>
          <a:p>
            <a:pPr marL="514350" indent="-514350">
              <a:buFont typeface="+mj-lt"/>
              <a:buAutoNum type="arabicPeriod"/>
            </a:pPr>
            <a:r>
              <a:rPr lang="en-US" dirty="0"/>
              <a:t>Autopsy studies confirm diagnostic error rates of 10-20%,</a:t>
            </a:r>
            <a:r>
              <a:rPr lang="en-US" sz="800" baseline="30000" dirty="0"/>
              <a:t>3</a:t>
            </a:r>
          </a:p>
          <a:p>
            <a:pPr marL="514350" indent="-514350">
              <a:buFont typeface="+mj-lt"/>
              <a:buAutoNum type="arabicPeriod"/>
            </a:pPr>
            <a:r>
              <a:rPr lang="en-US" dirty="0"/>
              <a:t>Autopsy uncovers previously undiagnosed problems in up to 25% of cases. </a:t>
            </a:r>
          </a:p>
          <a:p>
            <a:pPr>
              <a:buNone/>
            </a:pPr>
            <a:r>
              <a:rPr lang="en-US" sz="800" baseline="30000" dirty="0"/>
              <a:t> </a:t>
            </a:r>
            <a:endParaRPr lang="en-US" dirty="0"/>
          </a:p>
          <a:p>
            <a:pPr lvl="1">
              <a:buNone/>
            </a:pP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22</a:t>
            </a:fld>
            <a:endParaRPr lang="en-US" dirty="0"/>
          </a:p>
        </p:txBody>
      </p:sp>
      <p:sp>
        <p:nvSpPr>
          <p:cNvPr id="5" name="Date Placeholder 4"/>
          <p:cNvSpPr>
            <a:spLocks noGrp="1"/>
          </p:cNvSpPr>
          <p:nvPr>
            <p:ph type="dt" sz="half" idx="10"/>
          </p:nvPr>
        </p:nvSpPr>
        <p:spPr/>
        <p:txBody>
          <a:bodyPr/>
          <a:lstStyle/>
          <a:p>
            <a:fld id="{F51727C0-5297-490F-A7D3-C16949B05FC9}" type="datetime1">
              <a:rPr lang="en-US" smtClean="0"/>
              <a:pPr/>
              <a:t>11/1/2019</a:t>
            </a:fld>
            <a:endParaRPr lang="en-US"/>
          </a:p>
        </p:txBody>
      </p:sp>
      <p:pic>
        <p:nvPicPr>
          <p:cNvPr id="6" name="~PP756.WAV">
            <a:hlinkClick r:id="" action="ppaction://media"/>
          </p:cNvPr>
          <p:cNvPicPr>
            <a:picLocks noRot="1" noChangeAspect="1"/>
          </p:cNvPicPr>
          <p:nvPr>
            <a:wavAudioFile r:embed="rId1" name="~PP756.WAV"/>
          </p:nvPr>
        </p:nvPicPr>
        <p:blipFill>
          <a:blip r:embed="rId4" cstate="print"/>
          <a:stretch>
            <a:fillRect/>
          </a:stretch>
        </p:blipFill>
        <p:spPr>
          <a:xfrm>
            <a:off x="8696325" y="6410325"/>
            <a:ext cx="304800" cy="304800"/>
          </a:xfrm>
          <a:prstGeom prst="rect">
            <a:avLst/>
          </a:prstGeom>
        </p:spPr>
      </p:pic>
    </p:spTree>
  </p:cSld>
  <p:clrMapOvr>
    <a:masterClrMapping/>
  </p:clrMapOvr>
  <p:transition advTm="17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1"/>
            <a:ext cx="8229600" cy="4525963"/>
          </a:xfrm>
        </p:spPr>
        <p:txBody>
          <a:bodyPr/>
          <a:lstStyle/>
          <a:p>
            <a:pPr marL="514350" indent="-514350">
              <a:buFont typeface="+mj-lt"/>
              <a:buAutoNum type="arabicPeriod" startAt="4"/>
            </a:pPr>
            <a:r>
              <a:rPr lang="en-US" i="1" dirty="0"/>
              <a:t>“Even if the diagnosis is correct, up to 45% of patients with acute or chronic medical conditions do not receive recommended evidence based care,</a:t>
            </a:r>
            <a:r>
              <a:rPr lang="en-US" sz="800" i="1" baseline="30000" dirty="0"/>
              <a:t>5 </a:t>
            </a:r>
            <a:r>
              <a:rPr lang="en-US" i="1" dirty="0"/>
              <a:t>while between 20% and 30% of administered investigations and drugs are potentially unnecessary.”</a:t>
            </a:r>
            <a:endParaRPr lang="en-US" sz="3600" i="1" dirty="0"/>
          </a:p>
          <a:p>
            <a:pPr>
              <a:buNone/>
            </a:pPr>
            <a:endParaRPr lang="en-US" dirty="0"/>
          </a:p>
        </p:txBody>
      </p:sp>
      <p:sp>
        <p:nvSpPr>
          <p:cNvPr id="4" name="TextBox 3"/>
          <p:cNvSpPr txBox="1"/>
          <p:nvPr/>
        </p:nvSpPr>
        <p:spPr>
          <a:xfrm>
            <a:off x="381000" y="4419600"/>
            <a:ext cx="8382000" cy="3231654"/>
          </a:xfrm>
          <a:prstGeom prst="rect">
            <a:avLst/>
          </a:prstGeom>
          <a:noFill/>
        </p:spPr>
        <p:txBody>
          <a:bodyPr wrap="square" rtlCol="0">
            <a:spAutoFit/>
          </a:bodyPr>
          <a:lstStyle/>
          <a:p>
            <a:r>
              <a:rPr lang="en-US" sz="1200" dirty="0"/>
              <a:t>CP, Gatti GG, Franz TM, Murphy GC, Wolf 12 FM, Heckerling PS, et al. Do physicians know when their diagnoses are correct? Implications for decision support and error reduction. </a:t>
            </a:r>
            <a:r>
              <a:rPr lang="en-US" sz="1200" i="1" dirty="0"/>
              <a:t>J Gen Intern Med 2005;20:334-9. </a:t>
            </a:r>
          </a:p>
          <a:p>
            <a:r>
              <a:rPr lang="en-US" sz="1200" dirty="0"/>
              <a:t>348:2635-45. </a:t>
            </a:r>
          </a:p>
          <a:p>
            <a:r>
              <a:rPr lang="en-US" sz="1200" dirty="0"/>
              <a:t>Brownlee S. 6 </a:t>
            </a:r>
            <a:r>
              <a:rPr lang="en-US" sz="1200" i="1" dirty="0"/>
              <a:t>Over treated: why too much medicine is making us sicker and poorer. Bloomsbury: New York, 2007. </a:t>
            </a:r>
          </a:p>
          <a:p>
            <a:r>
              <a:rPr lang="en-US" sz="1200" dirty="0"/>
              <a:t>Aberegg SK, Arkes H, Terry PB. Failure to adopt 7 beneficial therapies caused by bias in medical evidence evaluation. </a:t>
            </a:r>
            <a:r>
              <a:rPr lang="en-US" sz="1200" i="1" dirty="0"/>
              <a:t>Med Decis Making 2006;26:575-82. </a:t>
            </a:r>
          </a:p>
          <a:p>
            <a:r>
              <a:rPr lang="en-US" sz="1200" dirty="0"/>
              <a:t>CM, Samson MM, Jansen PA. Diagnostic 3 errors; the need to have autopsies. </a:t>
            </a:r>
            <a:r>
              <a:rPr lang="en-US" sz="1200" i="1" dirty="0"/>
              <a:t>Neth J Med 2006;64:186-90. </a:t>
            </a:r>
          </a:p>
          <a:p>
            <a:r>
              <a:rPr lang="en-US" sz="1200" dirty="0"/>
              <a:t>Shojania KG, Burton EC, McDonald KM, Goldman 4 L. Changes in rates of autopsy-detected diagnostic errors over time: a systematic review. </a:t>
            </a:r>
            <a:r>
              <a:rPr lang="en-US" sz="1200" i="1" dirty="0"/>
              <a:t>JAMA 2003;289:2849-56. </a:t>
            </a:r>
          </a:p>
          <a:p>
            <a:r>
              <a:rPr lang="en-US" sz="1200" dirty="0"/>
              <a:t>McGlynn EA, Asch SM, Adams J, Keesey J, Hicks 5 J, DeCristofaro A, et al. The quality of health care delivered to adults in the United States. </a:t>
            </a:r>
            <a:r>
              <a:rPr lang="en-US" sz="1200" i="1" dirty="0"/>
              <a:t>N Engl J Med 2003;348:2635-45. </a:t>
            </a:r>
          </a:p>
          <a:p>
            <a:endParaRPr lang="en-US" sz="1200" dirty="0"/>
          </a:p>
          <a:p>
            <a:endParaRPr lang="en-US" sz="1200" dirty="0"/>
          </a:p>
          <a:p>
            <a:endParaRPr lang="en-US" sz="1200" dirty="0"/>
          </a:p>
          <a:p>
            <a:endParaRPr lang="en-US" sz="1200" dirty="0"/>
          </a:p>
          <a:p>
            <a:endParaRPr lang="en-US" sz="1200" dirty="0"/>
          </a:p>
          <a:p>
            <a:endParaRPr lang="en-US" sz="1200"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23</a:t>
            </a:fld>
            <a:endParaRPr lang="en-US" dirty="0"/>
          </a:p>
        </p:txBody>
      </p:sp>
      <p:sp>
        <p:nvSpPr>
          <p:cNvPr id="6" name="Date Placeholder 5"/>
          <p:cNvSpPr>
            <a:spLocks noGrp="1"/>
          </p:cNvSpPr>
          <p:nvPr>
            <p:ph type="dt" sz="half" idx="10"/>
          </p:nvPr>
        </p:nvSpPr>
        <p:spPr/>
        <p:txBody>
          <a:bodyPr/>
          <a:lstStyle/>
          <a:p>
            <a:fld id="{DB99C1C4-6615-41C5-A564-A6FF56A6A946}" type="datetime1">
              <a:rPr lang="en-US" smtClean="0"/>
              <a:pPr/>
              <a:t>11/1/2019</a:t>
            </a:fld>
            <a:endParaRPr lang="en-US"/>
          </a:p>
        </p:txBody>
      </p:sp>
      <p:pic>
        <p:nvPicPr>
          <p:cNvPr id="7" name="~PP2262.WAV">
            <a:hlinkClick r:id="" action="ppaction://media"/>
          </p:cNvPr>
          <p:cNvPicPr>
            <a:picLocks noRot="1" noChangeAspect="1"/>
          </p:cNvPicPr>
          <p:nvPr>
            <a:wavAudioFile r:embed="rId1" name="~PP2262.WAV"/>
          </p:nvPr>
        </p:nvPicPr>
        <p:blipFill>
          <a:blip r:embed="rId4" cstate="print"/>
          <a:stretch>
            <a:fillRect/>
          </a:stretch>
        </p:blipFill>
        <p:spPr>
          <a:xfrm>
            <a:off x="8696325" y="6410325"/>
            <a:ext cx="304800" cy="304800"/>
          </a:xfrm>
          <a:prstGeom prst="rect">
            <a:avLst/>
          </a:prstGeom>
        </p:spPr>
      </p:pic>
    </p:spTree>
  </p:cSld>
  <p:clrMapOvr>
    <a:masterClrMapping/>
  </p:clrMapOvr>
  <p:transition advTm="9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Cognitive Errors &amp; Bias</a:t>
            </a:r>
          </a:p>
        </p:txBody>
      </p:sp>
      <p:sp>
        <p:nvSpPr>
          <p:cNvPr id="3" name="Content Placeholder 2"/>
          <p:cNvSpPr>
            <a:spLocks noGrp="1"/>
          </p:cNvSpPr>
          <p:nvPr>
            <p:ph idx="1"/>
          </p:nvPr>
        </p:nvSpPr>
        <p:spPr/>
        <p:txBody>
          <a:bodyPr>
            <a:normAutofit lnSpcReduction="10000"/>
          </a:bodyPr>
          <a:lstStyle/>
          <a:p>
            <a:r>
              <a:rPr lang="en-US" dirty="0"/>
              <a:t>There are something like 40 different types of cognitive errors and biases listed in the literature, far too many to take seriously</a:t>
            </a:r>
          </a:p>
          <a:p>
            <a:r>
              <a:rPr lang="en-US" dirty="0"/>
              <a:t>Many are shades of others and some are more or less simply different names for the same thing</a:t>
            </a:r>
          </a:p>
          <a:p>
            <a:r>
              <a:rPr lang="en-US" dirty="0"/>
              <a:t>This presentation will only concern itself with the few that arise commonly and are pertinent to the current talk</a:t>
            </a:r>
          </a:p>
        </p:txBody>
      </p:sp>
      <p:sp>
        <p:nvSpPr>
          <p:cNvPr id="5" name="Slide Number Placeholder 4"/>
          <p:cNvSpPr>
            <a:spLocks noGrp="1"/>
          </p:cNvSpPr>
          <p:nvPr>
            <p:ph type="sldNum" sz="quarter" idx="12"/>
          </p:nvPr>
        </p:nvSpPr>
        <p:spPr/>
        <p:txBody>
          <a:bodyPr/>
          <a:lstStyle/>
          <a:p>
            <a:fld id="{4ED32BA3-E34B-4845-9A59-44F2EEB6FAF1}" type="slidenum">
              <a:rPr lang="en-US" smtClean="0"/>
              <a:pPr/>
              <a:t>24</a:t>
            </a:fld>
            <a:endParaRPr lang="en-US" dirty="0"/>
          </a:p>
        </p:txBody>
      </p:sp>
      <p:pic>
        <p:nvPicPr>
          <p:cNvPr id="6" name="Picture 2" descr="C:\Documents and Settings\Jim Meadows\Local Settings\Temporary Internet Files\Content.IE5\KQYD3C4P\MCj02321000000[1].wmf"/>
          <p:cNvPicPr>
            <a:picLocks noChangeAspect="1" noChangeArrowheads="1"/>
          </p:cNvPicPr>
          <p:nvPr/>
        </p:nvPicPr>
        <p:blipFill>
          <a:blip r:embed="rId4" cstate="print"/>
          <a:srcRect/>
          <a:stretch>
            <a:fillRect/>
          </a:stretch>
        </p:blipFill>
        <p:spPr bwMode="auto">
          <a:xfrm>
            <a:off x="8149628" y="4027283"/>
            <a:ext cx="994372" cy="2830717"/>
          </a:xfrm>
          <a:prstGeom prst="rect">
            <a:avLst/>
          </a:prstGeom>
          <a:noFill/>
        </p:spPr>
      </p:pic>
      <p:sp>
        <p:nvSpPr>
          <p:cNvPr id="7" name="Date Placeholder 6"/>
          <p:cNvSpPr>
            <a:spLocks noGrp="1"/>
          </p:cNvSpPr>
          <p:nvPr>
            <p:ph type="dt" sz="half" idx="10"/>
          </p:nvPr>
        </p:nvSpPr>
        <p:spPr/>
        <p:txBody>
          <a:bodyPr/>
          <a:lstStyle/>
          <a:p>
            <a:fld id="{A967386A-C0E4-4D66-A3D0-ABFFE0BE59DC}" type="datetime1">
              <a:rPr lang="en-US" smtClean="0"/>
              <a:pPr/>
              <a:t>11/1/2019</a:t>
            </a:fld>
            <a:endParaRPr lang="en-US"/>
          </a:p>
        </p:txBody>
      </p:sp>
      <p:pic>
        <p:nvPicPr>
          <p:cNvPr id="8" name="~PP1519.WAV">
            <a:hlinkClick r:id="" action="ppaction://media"/>
          </p:cNvPr>
          <p:cNvPicPr>
            <a:picLocks noRot="1" noChangeAspect="1"/>
          </p:cNvPicPr>
          <p:nvPr>
            <a:wavAudioFile r:embed="rId1" name="~PP1519.WAV"/>
          </p:nvPr>
        </p:nvPicPr>
        <p:blipFill>
          <a:blip r:embed="rId5" cstate="print"/>
          <a:stretch>
            <a:fillRect/>
          </a:stretch>
        </p:blipFill>
        <p:spPr>
          <a:xfrm>
            <a:off x="8696325" y="6410325"/>
            <a:ext cx="304800" cy="304800"/>
          </a:xfrm>
          <a:prstGeom prst="rect">
            <a:avLst/>
          </a:prstGeom>
        </p:spPr>
      </p:pic>
    </p:spTree>
  </p:cSld>
  <p:clrMapOvr>
    <a:masterClrMapping/>
  </p:clrMapOvr>
  <p:transition advTm="19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Reducing Bias</a:t>
            </a:r>
          </a:p>
        </p:txBody>
      </p:sp>
      <p:sp>
        <p:nvSpPr>
          <p:cNvPr id="3" name="Content Placeholder 2"/>
          <p:cNvSpPr>
            <a:spLocks noGrp="1"/>
          </p:cNvSpPr>
          <p:nvPr>
            <p:ph idx="1"/>
          </p:nvPr>
        </p:nvSpPr>
        <p:spPr>
          <a:xfrm>
            <a:off x="457200" y="1066800"/>
            <a:ext cx="8229600" cy="5105400"/>
          </a:xfrm>
        </p:spPr>
        <p:txBody>
          <a:bodyPr>
            <a:normAutofit/>
          </a:bodyPr>
          <a:lstStyle/>
          <a:p>
            <a:pPr algn="ctr">
              <a:buNone/>
            </a:pPr>
            <a:r>
              <a:rPr lang="en-US" dirty="0"/>
              <a:t>Apart from simple “don’t do it” statements such as </a:t>
            </a:r>
            <a:r>
              <a:rPr lang="en-US" i="1" dirty="0"/>
              <a:t>“Verify prevalence based on proper statistics; pay attention to base rates” </a:t>
            </a:r>
            <a:r>
              <a:rPr lang="en-US" dirty="0"/>
              <a:t>or  </a:t>
            </a:r>
            <a:r>
              <a:rPr lang="en-US" i="1" dirty="0"/>
              <a:t>“Think beyond the most favoured; reconsider in light of new data or unexpected course of illness that challenges initial diagnosis” * that are found in the literature and are not of much help practically there are some steps that can be taken actively to reduce bias</a:t>
            </a:r>
          </a:p>
        </p:txBody>
      </p:sp>
      <p:sp>
        <p:nvSpPr>
          <p:cNvPr id="4" name="TextBox 3"/>
          <p:cNvSpPr txBox="1"/>
          <p:nvPr/>
        </p:nvSpPr>
        <p:spPr>
          <a:xfrm>
            <a:off x="1143000" y="6428602"/>
            <a:ext cx="6400800" cy="276999"/>
          </a:xfrm>
          <a:prstGeom prst="rect">
            <a:avLst/>
          </a:prstGeom>
          <a:noFill/>
        </p:spPr>
        <p:txBody>
          <a:bodyPr wrap="square" rtlCol="0">
            <a:spAutoFit/>
          </a:bodyPr>
          <a:lstStyle/>
          <a:p>
            <a:r>
              <a:rPr lang="en-US" sz="1200" dirty="0"/>
              <a:t>*Scott, Ian. BMJ 4 July 2009 | Volume 339 </a:t>
            </a:r>
          </a:p>
        </p:txBody>
      </p:sp>
      <p:sp>
        <p:nvSpPr>
          <p:cNvPr id="5" name="Slide Number Placeholder 4"/>
          <p:cNvSpPr>
            <a:spLocks noGrp="1"/>
          </p:cNvSpPr>
          <p:nvPr>
            <p:ph type="sldNum" sz="quarter" idx="12"/>
          </p:nvPr>
        </p:nvSpPr>
        <p:spPr/>
        <p:txBody>
          <a:bodyPr/>
          <a:lstStyle/>
          <a:p>
            <a:fld id="{4ED32BA3-E34B-4845-9A59-44F2EEB6FAF1}" type="slidenum">
              <a:rPr lang="en-US" smtClean="0"/>
              <a:pPr/>
              <a:t>25</a:t>
            </a:fld>
            <a:endParaRPr lang="en-US" dirty="0"/>
          </a:p>
        </p:txBody>
      </p:sp>
      <p:sp>
        <p:nvSpPr>
          <p:cNvPr id="6" name="Date Placeholder 5"/>
          <p:cNvSpPr>
            <a:spLocks noGrp="1"/>
          </p:cNvSpPr>
          <p:nvPr>
            <p:ph type="dt" sz="half" idx="10"/>
          </p:nvPr>
        </p:nvSpPr>
        <p:spPr/>
        <p:txBody>
          <a:bodyPr/>
          <a:lstStyle/>
          <a:p>
            <a:fld id="{BCF4FF33-5F12-4162-8F4E-02213212D5D2}" type="datetime1">
              <a:rPr lang="en-US" smtClean="0"/>
              <a:pPr/>
              <a:t>11/1/2019</a:t>
            </a:fld>
            <a:endParaRPr lang="en-US"/>
          </a:p>
        </p:txBody>
      </p:sp>
      <p:pic>
        <p:nvPicPr>
          <p:cNvPr id="7" name="~PP2954.WAV">
            <a:hlinkClick r:id="" action="ppaction://media"/>
          </p:cNvPr>
          <p:cNvPicPr>
            <a:picLocks noRot="1" noChangeAspect="1"/>
          </p:cNvPicPr>
          <p:nvPr>
            <a:wavAudioFile r:embed="rId1" name="~PP2954.WAV"/>
          </p:nvPr>
        </p:nvPicPr>
        <p:blipFill>
          <a:blip r:embed="rId4" cstate="print"/>
          <a:stretch>
            <a:fillRect/>
          </a:stretch>
        </p:blipFill>
        <p:spPr>
          <a:xfrm>
            <a:off x="8696325" y="6410325"/>
            <a:ext cx="304800" cy="304800"/>
          </a:xfrm>
          <a:prstGeom prst="rect">
            <a:avLst/>
          </a:prstGeom>
        </p:spPr>
      </p:pic>
    </p:spTree>
  </p:cSld>
  <p:clrMapOvr>
    <a:masterClrMapping/>
  </p:clrMapOvr>
  <p:transition advTm="38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9D9C57-38D2-4CF3-8F55-0AF44E3402FF}" type="slidenum">
              <a:rPr lang="en-US" smtClean="0"/>
              <a:pPr/>
              <a:t>26</a:t>
            </a:fld>
            <a:endParaRPr lang="en-US"/>
          </a:p>
        </p:txBody>
      </p:sp>
      <p:sp>
        <p:nvSpPr>
          <p:cNvPr id="7" name="Title 1"/>
          <p:cNvSpPr>
            <a:spLocks noGrp="1"/>
          </p:cNvSpPr>
          <p:nvPr>
            <p:ph type="title"/>
          </p:nvPr>
        </p:nvSpPr>
        <p:spPr>
          <a:xfrm>
            <a:off x="457200" y="274638"/>
            <a:ext cx="8229600" cy="1143000"/>
          </a:xfrm>
        </p:spPr>
        <p:txBody>
          <a:bodyPr/>
          <a:lstStyle/>
          <a:p>
            <a:r>
              <a:rPr lang="en-US" dirty="0"/>
              <a:t>Biases</a:t>
            </a:r>
          </a:p>
        </p:txBody>
      </p:sp>
      <p:sp>
        <p:nvSpPr>
          <p:cNvPr id="8" name="Content Placeholder 2"/>
          <p:cNvSpPr>
            <a:spLocks noGrp="1"/>
          </p:cNvSpPr>
          <p:nvPr>
            <p:ph idx="1"/>
          </p:nvPr>
        </p:nvSpPr>
        <p:spPr>
          <a:xfrm>
            <a:off x="457200" y="1600201"/>
            <a:ext cx="8229600" cy="3962400"/>
          </a:xfrm>
        </p:spPr>
        <p:txBody>
          <a:bodyPr/>
          <a:lstStyle/>
          <a:p>
            <a:r>
              <a:rPr lang="en-US" dirty="0"/>
              <a:t>Anchoring</a:t>
            </a:r>
          </a:p>
          <a:p>
            <a:r>
              <a:rPr lang="en-US" dirty="0"/>
              <a:t>Availability (regression to the familiar)</a:t>
            </a:r>
          </a:p>
          <a:p>
            <a:r>
              <a:rPr lang="en-US" dirty="0"/>
              <a:t>Search Satisfaction (Premature Closure)</a:t>
            </a:r>
          </a:p>
          <a:p>
            <a:r>
              <a:rPr lang="en-US" dirty="0"/>
              <a:t>Framing </a:t>
            </a:r>
          </a:p>
          <a:p>
            <a:r>
              <a:rPr lang="en-US" dirty="0"/>
              <a:t>Base Rate Neglect</a:t>
            </a:r>
          </a:p>
        </p:txBody>
      </p:sp>
      <p:sp>
        <p:nvSpPr>
          <p:cNvPr id="9"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9D9C57-38D2-4CF3-8F55-0AF44E3402F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0" name="Picture 2" descr="http://thumbs.dreamstime.com/thumbimg_450/1257295167N0KS91.jpg">
            <a:hlinkClick r:id="rId4"/>
          </p:cNvPr>
          <p:cNvPicPr>
            <a:picLocks noChangeAspect="1" noChangeArrowheads="1"/>
          </p:cNvPicPr>
          <p:nvPr/>
        </p:nvPicPr>
        <p:blipFill>
          <a:blip r:embed="rId5" cstate="print"/>
          <a:srcRect/>
          <a:stretch>
            <a:fillRect/>
          </a:stretch>
        </p:blipFill>
        <p:spPr bwMode="auto">
          <a:xfrm>
            <a:off x="6400800" y="4389119"/>
            <a:ext cx="2743200" cy="2468882"/>
          </a:xfrm>
          <a:prstGeom prst="ellipse">
            <a:avLst/>
          </a:prstGeom>
          <a:ln>
            <a:noFill/>
          </a:ln>
          <a:effectLst>
            <a:softEdge rad="112500"/>
          </a:effectLst>
        </p:spPr>
      </p:pic>
      <p:sp>
        <p:nvSpPr>
          <p:cNvPr id="11" name="Date Placeholder 10"/>
          <p:cNvSpPr>
            <a:spLocks noGrp="1"/>
          </p:cNvSpPr>
          <p:nvPr>
            <p:ph type="dt" sz="half" idx="10"/>
          </p:nvPr>
        </p:nvSpPr>
        <p:spPr/>
        <p:txBody>
          <a:bodyPr/>
          <a:lstStyle/>
          <a:p>
            <a:fld id="{99CC2011-6511-47C8-9486-521C4B9CBC4D}" type="datetime1">
              <a:rPr lang="en-US" smtClean="0"/>
              <a:pPr/>
              <a:t>11/1/2019</a:t>
            </a:fld>
            <a:endParaRPr lang="en-US"/>
          </a:p>
        </p:txBody>
      </p:sp>
      <p:pic>
        <p:nvPicPr>
          <p:cNvPr id="13" name="~PP3451.WAV">
            <a:hlinkClick r:id="" action="ppaction://media"/>
          </p:cNvPr>
          <p:cNvPicPr>
            <a:picLocks noRot="1" noChangeAspect="1"/>
          </p:cNvPicPr>
          <p:nvPr>
            <a:wavAudioFile r:embed="rId1" name="~PP3451.WAV"/>
          </p:nvPr>
        </p:nvPicPr>
        <p:blipFill>
          <a:blip r:embed="rId6" cstate="print"/>
          <a:stretch>
            <a:fillRect/>
          </a:stretch>
        </p:blipFill>
        <p:spPr>
          <a:xfrm>
            <a:off x="8696325" y="6410325"/>
            <a:ext cx="304800" cy="304800"/>
          </a:xfrm>
          <a:prstGeom prst="rect">
            <a:avLst/>
          </a:prstGeom>
        </p:spPr>
      </p:pic>
    </p:spTree>
  </p:cSld>
  <p:clrMapOvr>
    <a:masterClrMapping/>
  </p:clrMapOvr>
  <p:transition advTm="82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Anchoring</a:t>
            </a:r>
          </a:p>
        </p:txBody>
      </p:sp>
      <p:sp>
        <p:nvSpPr>
          <p:cNvPr id="3" name="Slide Number Placeholder 2"/>
          <p:cNvSpPr>
            <a:spLocks noGrp="1"/>
          </p:cNvSpPr>
          <p:nvPr>
            <p:ph type="sldNum" sz="quarter" idx="12"/>
          </p:nvPr>
        </p:nvSpPr>
        <p:spPr/>
        <p:txBody>
          <a:bodyPr/>
          <a:lstStyle/>
          <a:p>
            <a:fld id="{BB9D9C57-38D2-4CF3-8F55-0AF44E3402FF}" type="slidenum">
              <a:rPr lang="en-US" smtClean="0"/>
              <a:pPr/>
              <a:t>27</a:t>
            </a:fld>
            <a:endParaRPr lang="en-US"/>
          </a:p>
        </p:txBody>
      </p:sp>
      <p:sp>
        <p:nvSpPr>
          <p:cNvPr id="4" name="Content Placeholder 2"/>
          <p:cNvSpPr txBox="1">
            <a:spLocks/>
          </p:cNvSpPr>
          <p:nvPr/>
        </p:nvSpPr>
        <p:spPr>
          <a:xfrm>
            <a:off x="457200" y="1371600"/>
            <a:ext cx="7467600" cy="5029200"/>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Attempt to disprove the diagnosis; if possible save a test that is very sensitive for the condition for disproving the hypothesis rather than proving 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For information anchoring ask key questions in a different manner so that a positive answer would make you question your previous interpretation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Probably most effective, c</a:t>
            </a:r>
            <a:r>
              <a:rPr kumimoji="0" lang="en-US" sz="3200" b="0" i="0" u="none" strike="noStrike" kern="1200" cap="none" spc="0" normalizeH="0" baseline="0" noProof="0" dirty="0">
                <a:ln>
                  <a:noFill/>
                </a:ln>
                <a:solidFill>
                  <a:schemeClr val="tx1"/>
                </a:solidFill>
                <a:effectLst/>
                <a:uLnTx/>
                <a:uFillTx/>
                <a:latin typeface="+mn-lt"/>
                <a:ea typeface="+mn-ea"/>
                <a:cs typeface="+mn-cs"/>
              </a:rPr>
              <a:t>consciously consider several Differential Diagnosis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9D9C57-38D2-4CF3-8F55-0AF44E3402F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2" descr="C:\Documents and Settings\Jim Meadows\Local Settings\Temporary Internet Files\Content.IE5\YWU7EC9L\MCj02864280000[1].wmf"/>
          <p:cNvPicPr>
            <a:picLocks noChangeAspect="1" noChangeArrowheads="1"/>
          </p:cNvPicPr>
          <p:nvPr/>
        </p:nvPicPr>
        <p:blipFill>
          <a:blip r:embed="rId4" cstate="print"/>
          <a:srcRect/>
          <a:stretch>
            <a:fillRect/>
          </a:stretch>
        </p:blipFill>
        <p:spPr bwMode="auto">
          <a:xfrm>
            <a:off x="7620000" y="5392483"/>
            <a:ext cx="1143002" cy="1025606"/>
          </a:xfrm>
          <a:prstGeom prst="rect">
            <a:avLst/>
          </a:prstGeom>
          <a:noFill/>
        </p:spPr>
      </p:pic>
      <p:sp>
        <p:nvSpPr>
          <p:cNvPr id="7" name="Date Placeholder 6"/>
          <p:cNvSpPr>
            <a:spLocks noGrp="1"/>
          </p:cNvSpPr>
          <p:nvPr>
            <p:ph type="dt" sz="half" idx="10"/>
          </p:nvPr>
        </p:nvSpPr>
        <p:spPr/>
        <p:txBody>
          <a:bodyPr/>
          <a:lstStyle/>
          <a:p>
            <a:fld id="{74DAC746-47F3-4EC4-9BAF-999A543BE232}" type="datetime1">
              <a:rPr lang="en-US" smtClean="0"/>
              <a:pPr/>
              <a:t>11/1/2019</a:t>
            </a:fld>
            <a:endParaRPr lang="en-US"/>
          </a:p>
        </p:txBody>
      </p:sp>
      <p:pic>
        <p:nvPicPr>
          <p:cNvPr id="11" name="~PP2060.WAV">
            <a:hlinkClick r:id="" action="ppaction://media"/>
          </p:cNvPr>
          <p:cNvPicPr>
            <a:picLocks noRot="1" noChangeAspect="1"/>
          </p:cNvPicPr>
          <p:nvPr>
            <a:wavAudioFile r:embed="rId1" name="~PP2060.WAV"/>
          </p:nvPr>
        </p:nvPicPr>
        <p:blipFill>
          <a:blip r:embed="rId5" cstate="print"/>
          <a:stretch>
            <a:fillRect/>
          </a:stretch>
        </p:blipFill>
        <p:spPr>
          <a:xfrm>
            <a:off x="8696325" y="6410325"/>
            <a:ext cx="304800" cy="304800"/>
          </a:xfrm>
          <a:prstGeom prst="rect">
            <a:avLst/>
          </a:prstGeom>
        </p:spPr>
      </p:pic>
    </p:spTree>
  </p:cSld>
  <p:clrMapOvr>
    <a:masterClrMapping/>
  </p:clrMapOvr>
  <p:transition advTm="34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Reducing Availability Bias: </a:t>
            </a:r>
            <a:br>
              <a:rPr lang="en-US" dirty="0"/>
            </a:br>
            <a:endParaRPr lang="en-US" dirty="0"/>
          </a:p>
        </p:txBody>
      </p:sp>
      <p:sp>
        <p:nvSpPr>
          <p:cNvPr id="3" name="Slide Number Placeholder 2"/>
          <p:cNvSpPr>
            <a:spLocks noGrp="1"/>
          </p:cNvSpPr>
          <p:nvPr>
            <p:ph type="sldNum" sz="quarter" idx="12"/>
          </p:nvPr>
        </p:nvSpPr>
        <p:spPr/>
        <p:txBody>
          <a:bodyPr/>
          <a:lstStyle/>
          <a:p>
            <a:fld id="{BB9D9C57-38D2-4CF3-8F55-0AF44E3402FF}" type="slidenum">
              <a:rPr lang="en-US" smtClean="0"/>
              <a:pPr/>
              <a:t>28</a:t>
            </a:fld>
            <a:endParaRPr lang="en-US"/>
          </a:p>
        </p:txBody>
      </p:sp>
      <p:sp>
        <p:nvSpPr>
          <p:cNvPr id="7" name="Slide Number Placeholder 1"/>
          <p:cNvSpPr txBox="1">
            <a:spLocks/>
          </p:cNvSpPr>
          <p:nvPr/>
        </p:nvSpPr>
        <p:spPr>
          <a:xfrm>
            <a:off x="6533444" y="6422275"/>
            <a:ext cx="2153356" cy="2992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9D9C57-38D2-4CF3-8F55-0AF44E3402F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Content Placeholder 2"/>
          <p:cNvSpPr txBox="1">
            <a:spLocks/>
          </p:cNvSpPr>
          <p:nvPr/>
        </p:nvSpPr>
        <p:spPr>
          <a:xfrm>
            <a:off x="533400" y="2133600"/>
            <a:ext cx="8305800" cy="38862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noProof="0" dirty="0">
                <a:ln>
                  <a:noFill/>
                </a:ln>
                <a:solidFill>
                  <a:schemeClr val="tx1"/>
                </a:solidFill>
                <a:effectLst/>
                <a:uLnTx/>
                <a:uFillTx/>
                <a:latin typeface="+mn-lt"/>
                <a:ea typeface="+mn-ea"/>
                <a:cs typeface="+mn-cs"/>
              </a:rPr>
              <a:t>Don’t fit square pegs into round holes</a:t>
            </a:r>
            <a:r>
              <a:rPr kumimoji="0" lang="en-US" sz="3200" b="0" i="0" u="none" strike="noStrike" kern="1200" cap="none" spc="0" normalizeH="0" baseline="0" noProof="0" dirty="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B</a:t>
            </a:r>
            <a:r>
              <a:rPr kumimoji="0" lang="en-US" sz="3200" b="0" i="0" u="none" strike="noStrike" kern="1200" cap="none" spc="0" normalizeH="0" baseline="0" noProof="0" dirty="0">
                <a:ln>
                  <a:noFill/>
                </a:ln>
                <a:solidFill>
                  <a:schemeClr val="tx1"/>
                </a:solidFill>
                <a:effectLst/>
                <a:uLnTx/>
                <a:uFillTx/>
                <a:latin typeface="+mn-lt"/>
                <a:ea typeface="+mn-ea"/>
                <a:cs typeface="+mn-cs"/>
              </a:rPr>
              <a:t>e aware that </a:t>
            </a:r>
            <a:r>
              <a:rPr kumimoji="0" lang="en-US" sz="2800" b="0" i="0" u="none" strike="noStrike" kern="1200" cap="none" spc="0" normalizeH="0" baseline="0" noProof="0" dirty="0">
                <a:ln>
                  <a:noFill/>
                </a:ln>
                <a:solidFill>
                  <a:schemeClr val="tx1"/>
                </a:solidFill>
                <a:effectLst/>
                <a:uLnTx/>
                <a:uFillTx/>
                <a:latin typeface="+mn-lt"/>
                <a:ea typeface="+mn-ea"/>
                <a:cs typeface="+mn-cs"/>
              </a:rPr>
              <a:t>while </a:t>
            </a:r>
            <a:r>
              <a:rPr kumimoji="0" lang="en-US" sz="3200" b="0" i="0" u="none" strike="noStrike" kern="1200" cap="none" spc="0" normalizeH="0" baseline="0" noProof="0" dirty="0">
                <a:ln>
                  <a:noFill/>
                </a:ln>
                <a:solidFill>
                  <a:schemeClr val="tx1"/>
                </a:solidFill>
                <a:effectLst/>
                <a:uLnTx/>
                <a:uFillTx/>
                <a:latin typeface="+mn-lt"/>
                <a:ea typeface="+mn-ea"/>
                <a:cs typeface="+mn-cs"/>
              </a:rPr>
              <a:t>common conditions occur commonly they should not occur all the time, so be critical when you see the same familiar thing unreasonably repeated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a:t>Be careful when you find a condition that is topical</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Consciously consider several Differential</a:t>
            </a:r>
            <a:r>
              <a:rPr kumimoji="0" lang="en-US" sz="3200" b="0" i="0" u="none" strike="noStrike" kern="1200" cap="none" spc="0" normalizeH="0" noProof="0" dirty="0">
                <a:ln>
                  <a:noFill/>
                </a:ln>
                <a:solidFill>
                  <a:schemeClr val="tx1"/>
                </a:solidFill>
                <a:effectLst/>
                <a:uLnTx/>
                <a:uFillTx/>
                <a:latin typeface="+mn-lt"/>
                <a:ea typeface="+mn-ea"/>
                <a:cs typeface="+mn-cs"/>
              </a:rPr>
              <a:t> Diagnoses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Slide Number Placeholder 3"/>
          <p:cNvSpPr txBox="1">
            <a:spLocks/>
          </p:cNvSpPr>
          <p:nvPr/>
        </p:nvSpPr>
        <p:spPr>
          <a:xfrm>
            <a:off x="6685844" y="6574675"/>
            <a:ext cx="2153356" cy="2992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B9D9C57-38D2-4CF3-8F55-0AF44E3402FF}"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8" descr="http://thumbs.dreamstime.com/thumbimg_411/1245550019rFAz6K.jpg">
            <a:hlinkClick r:id="rId4"/>
          </p:cNvPr>
          <p:cNvPicPr>
            <a:picLocks noChangeAspect="1" noChangeArrowheads="1"/>
          </p:cNvPicPr>
          <p:nvPr/>
        </p:nvPicPr>
        <p:blipFill>
          <a:blip r:embed="rId5" cstate="print"/>
          <a:srcRect/>
          <a:stretch>
            <a:fillRect/>
          </a:stretch>
        </p:blipFill>
        <p:spPr bwMode="auto">
          <a:xfrm>
            <a:off x="7010400" y="5257800"/>
            <a:ext cx="1602370" cy="1388722"/>
          </a:xfrm>
          <a:prstGeom prst="ellipse">
            <a:avLst/>
          </a:prstGeom>
          <a:ln>
            <a:noFill/>
          </a:ln>
          <a:effectLst>
            <a:softEdge rad="112500"/>
          </a:effectLst>
        </p:spPr>
      </p:pic>
      <p:sp>
        <p:nvSpPr>
          <p:cNvPr id="11" name="Date Placeholder 10"/>
          <p:cNvSpPr>
            <a:spLocks noGrp="1"/>
          </p:cNvSpPr>
          <p:nvPr>
            <p:ph type="dt" sz="half" idx="10"/>
          </p:nvPr>
        </p:nvSpPr>
        <p:spPr/>
        <p:txBody>
          <a:bodyPr/>
          <a:lstStyle/>
          <a:p>
            <a:fld id="{3E74518C-9157-4F27-AC30-ABA7B311D9C7}" type="datetime1">
              <a:rPr lang="en-US" smtClean="0"/>
              <a:pPr/>
              <a:t>11/1/2019</a:t>
            </a:fld>
            <a:endParaRPr lang="en-US"/>
          </a:p>
        </p:txBody>
      </p:sp>
      <p:pic>
        <p:nvPicPr>
          <p:cNvPr id="12" name="~PP19.WAV">
            <a:hlinkClick r:id="" action="ppaction://media"/>
          </p:cNvPr>
          <p:cNvPicPr>
            <a:picLocks noRot="1" noChangeAspect="1"/>
          </p:cNvPicPr>
          <p:nvPr>
            <a:wavAudioFile r:embed="rId1" name="~PP19.WAV"/>
          </p:nvPr>
        </p:nvPicPr>
        <p:blipFill>
          <a:blip r:embed="rId6" cstate="print"/>
          <a:stretch>
            <a:fillRect/>
          </a:stretch>
        </p:blipFill>
        <p:spPr>
          <a:xfrm>
            <a:off x="8696325" y="6410325"/>
            <a:ext cx="304800" cy="304800"/>
          </a:xfrm>
          <a:prstGeom prst="rect">
            <a:avLst/>
          </a:prstGeom>
        </p:spPr>
      </p:pic>
    </p:spTree>
  </p:cSld>
  <p:clrMapOvr>
    <a:masterClrMapping/>
  </p:clrMapOvr>
  <p:transition advTm="23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ox(in)">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box(in)">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ox(in)">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Satisfaction</a:t>
            </a:r>
          </a:p>
        </p:txBody>
      </p:sp>
      <p:sp>
        <p:nvSpPr>
          <p:cNvPr id="3" name="Content Placeholder 2"/>
          <p:cNvSpPr>
            <a:spLocks noGrp="1"/>
          </p:cNvSpPr>
          <p:nvPr>
            <p:ph idx="1"/>
          </p:nvPr>
        </p:nvSpPr>
        <p:spPr>
          <a:xfrm>
            <a:off x="457200" y="2133600"/>
            <a:ext cx="8229600" cy="3581400"/>
          </a:xfrm>
        </p:spPr>
        <p:txBody>
          <a:bodyPr>
            <a:normAutofit lnSpcReduction="10000"/>
          </a:bodyPr>
          <a:lstStyle/>
          <a:p>
            <a:r>
              <a:rPr lang="en-US" dirty="0"/>
              <a:t>Complete a full subjective and objective examination of the patient</a:t>
            </a:r>
          </a:p>
          <a:p>
            <a:r>
              <a:rPr lang="en-US" dirty="0"/>
              <a:t>Be particularly considerate of severe pathologies</a:t>
            </a:r>
          </a:p>
          <a:p>
            <a:r>
              <a:rPr lang="en-US" dirty="0"/>
              <a:t>Complete a full examination but after the  diagnosis has been made probably most important</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29</a:t>
            </a:fld>
            <a:endParaRPr lang="en-US" dirty="0"/>
          </a:p>
        </p:txBody>
      </p:sp>
      <p:sp>
        <p:nvSpPr>
          <p:cNvPr id="5" name="Date Placeholder 4"/>
          <p:cNvSpPr>
            <a:spLocks noGrp="1"/>
          </p:cNvSpPr>
          <p:nvPr>
            <p:ph type="dt" sz="half" idx="10"/>
          </p:nvPr>
        </p:nvSpPr>
        <p:spPr/>
        <p:txBody>
          <a:bodyPr/>
          <a:lstStyle/>
          <a:p>
            <a:fld id="{906153AB-CB11-450C-BF5E-53D574FBE015}" type="datetime1">
              <a:rPr lang="en-US" smtClean="0"/>
              <a:pPr/>
              <a:t>11/1/2019</a:t>
            </a:fld>
            <a:endParaRPr lang="en-US"/>
          </a:p>
        </p:txBody>
      </p:sp>
      <p:pic>
        <p:nvPicPr>
          <p:cNvPr id="6" name="~PP2998.WAV">
            <a:hlinkClick r:id="" action="ppaction://media"/>
          </p:cNvPr>
          <p:cNvPicPr>
            <a:picLocks noRot="1" noChangeAspect="1"/>
          </p:cNvPicPr>
          <p:nvPr>
            <a:wavAudioFile r:embed="rId1" name="~PP2998.WAV"/>
          </p:nvPr>
        </p:nvPicPr>
        <p:blipFill>
          <a:blip r:embed="rId4" cstate="print"/>
          <a:stretch>
            <a:fillRect/>
          </a:stretch>
        </p:blipFill>
        <p:spPr>
          <a:xfrm>
            <a:off x="8696325" y="6410325"/>
            <a:ext cx="304800" cy="304800"/>
          </a:xfrm>
          <a:prstGeom prst="rect">
            <a:avLst/>
          </a:prstGeom>
        </p:spPr>
      </p:pic>
    </p:spTree>
  </p:cSld>
  <p:clrMapOvr>
    <a:masterClrMapping/>
  </p:clrMapOvr>
  <p:transition advTm="150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fontScale="90000"/>
          </a:bodyPr>
          <a:lstStyle/>
          <a:p>
            <a:r>
              <a:rPr lang="en-US" sz="5300" b="1" dirty="0"/>
              <a:t>Clinical Reasoning </a:t>
            </a:r>
            <a:r>
              <a:rPr lang="en-US" dirty="0"/>
              <a:t/>
            </a:r>
            <a:br>
              <a:rPr lang="en-US" dirty="0"/>
            </a:br>
            <a:endParaRPr lang="en-US" dirty="0"/>
          </a:p>
        </p:txBody>
      </p:sp>
      <p:sp>
        <p:nvSpPr>
          <p:cNvPr id="4" name="Subtitle 3"/>
          <p:cNvSpPr>
            <a:spLocks noGrp="1"/>
          </p:cNvSpPr>
          <p:nvPr>
            <p:ph type="subTitle" idx="1"/>
          </p:nvPr>
        </p:nvSpPr>
        <p:spPr>
          <a:xfrm>
            <a:off x="533400" y="6096000"/>
            <a:ext cx="8153400" cy="762000"/>
          </a:xfrm>
        </p:spPr>
        <p:txBody>
          <a:bodyPr>
            <a:normAutofit/>
          </a:bodyPr>
          <a:lstStyle/>
          <a:p>
            <a:r>
              <a:rPr lang="en-US" sz="4000" b="1" dirty="0"/>
              <a:t>Jim Meadows</a:t>
            </a:r>
          </a:p>
        </p:txBody>
      </p:sp>
      <p:pic>
        <p:nvPicPr>
          <p:cNvPr id="5" name="Picture 2" descr="C:\Documents and Settings\Jim Meadows\Local Settings\Temporary Internet Files\Content.IE5\YHKR5ED3\MPj04365080000[1].jpg"/>
          <p:cNvPicPr>
            <a:picLocks noChangeAspect="1" noChangeArrowheads="1"/>
          </p:cNvPicPr>
          <p:nvPr/>
        </p:nvPicPr>
        <p:blipFill>
          <a:blip r:embed="rId3" cstate="print"/>
          <a:srcRect/>
          <a:stretch>
            <a:fillRect/>
          </a:stretch>
        </p:blipFill>
        <p:spPr bwMode="auto">
          <a:xfrm>
            <a:off x="3048000" y="1219200"/>
            <a:ext cx="3048000" cy="460489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200400"/>
          </a:xfrm>
        </p:spPr>
        <p:txBody>
          <a:bodyPr>
            <a:normAutofit/>
          </a:bodyPr>
          <a:lstStyle/>
          <a:p>
            <a:r>
              <a:rPr lang="en-US" dirty="0"/>
              <a:t>Always ask questions and do tests that could identify serious pathology</a:t>
            </a:r>
          </a:p>
          <a:p>
            <a:r>
              <a:rPr lang="en-US" dirty="0"/>
              <a:t>If you are overly comfortable with your diagnosis mistrust it</a:t>
            </a:r>
          </a:p>
          <a:p>
            <a:r>
              <a:rPr lang="en-US" dirty="0"/>
              <a:t>Don’t mistake </a:t>
            </a:r>
            <a:r>
              <a:rPr lang="en-US" dirty="0" err="1"/>
              <a:t>predispostion</a:t>
            </a:r>
            <a:r>
              <a:rPr lang="en-US" dirty="0"/>
              <a:t> for pathology</a:t>
            </a:r>
          </a:p>
          <a:p>
            <a:pPr>
              <a:buNone/>
            </a:pPr>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30</a:t>
            </a:fld>
            <a:endParaRPr lang="en-US"/>
          </a:p>
        </p:txBody>
      </p:sp>
      <p:pic>
        <p:nvPicPr>
          <p:cNvPr id="5" name="Picture 3" descr="Self-complacent Man. Royalty Free Stock Photos"/>
          <p:cNvPicPr>
            <a:picLocks noChangeAspect="1" noChangeArrowheads="1"/>
          </p:cNvPicPr>
          <p:nvPr/>
        </p:nvPicPr>
        <p:blipFill>
          <a:blip r:embed="rId4" cstate="print"/>
          <a:srcRect/>
          <a:stretch>
            <a:fillRect/>
          </a:stretch>
        </p:blipFill>
        <p:spPr bwMode="auto">
          <a:xfrm>
            <a:off x="7010400" y="4567937"/>
            <a:ext cx="2133600" cy="2290063"/>
          </a:xfrm>
          <a:prstGeom prst="ellipse">
            <a:avLst/>
          </a:prstGeom>
          <a:ln>
            <a:noFill/>
          </a:ln>
          <a:effectLst>
            <a:softEdge rad="112500"/>
          </a:effectLst>
        </p:spPr>
      </p:pic>
      <p:sp>
        <p:nvSpPr>
          <p:cNvPr id="6" name="TextBox 5"/>
          <p:cNvSpPr txBox="1"/>
          <p:nvPr/>
        </p:nvSpPr>
        <p:spPr>
          <a:xfrm>
            <a:off x="685800" y="457200"/>
            <a:ext cx="7543800" cy="984885"/>
          </a:xfrm>
          <a:prstGeom prst="rect">
            <a:avLst/>
          </a:prstGeom>
          <a:noFill/>
        </p:spPr>
        <p:txBody>
          <a:bodyPr wrap="square" rtlCol="0">
            <a:spAutoFit/>
          </a:bodyPr>
          <a:lstStyle/>
          <a:p>
            <a:pPr algn="ctr"/>
            <a:r>
              <a:rPr lang="en-US" sz="4000" dirty="0"/>
              <a:t>Search Satisfaction</a:t>
            </a:r>
          </a:p>
          <a:p>
            <a:endParaRPr lang="en-US" dirty="0"/>
          </a:p>
        </p:txBody>
      </p:sp>
      <p:sp>
        <p:nvSpPr>
          <p:cNvPr id="7" name="Date Placeholder 6"/>
          <p:cNvSpPr>
            <a:spLocks noGrp="1"/>
          </p:cNvSpPr>
          <p:nvPr>
            <p:ph type="dt" sz="half" idx="10"/>
          </p:nvPr>
        </p:nvSpPr>
        <p:spPr/>
        <p:txBody>
          <a:bodyPr/>
          <a:lstStyle/>
          <a:p>
            <a:fld id="{89402ACE-F82E-4990-8296-FEE247FE7E98}" type="datetime1">
              <a:rPr lang="en-US" smtClean="0"/>
              <a:pPr/>
              <a:t>11/1/2019</a:t>
            </a:fld>
            <a:endParaRPr lang="en-US"/>
          </a:p>
        </p:txBody>
      </p:sp>
      <p:pic>
        <p:nvPicPr>
          <p:cNvPr id="8" name="~PP3932.WAV">
            <a:hlinkClick r:id="" action="ppaction://media"/>
          </p:cNvPr>
          <p:cNvPicPr>
            <a:picLocks noRot="1" noChangeAspect="1"/>
          </p:cNvPicPr>
          <p:nvPr>
            <a:wavAudioFile r:embed="rId1" name="~PP3932.WAV"/>
          </p:nvPr>
        </p:nvPicPr>
        <p:blipFill>
          <a:blip r:embed="rId5" cstate="print"/>
          <a:stretch>
            <a:fillRect/>
          </a:stretch>
        </p:blipFill>
        <p:spPr>
          <a:xfrm>
            <a:off x="8696325" y="6410325"/>
            <a:ext cx="304800" cy="304800"/>
          </a:xfrm>
          <a:prstGeom prst="rect">
            <a:avLst/>
          </a:prstGeom>
        </p:spPr>
      </p:pic>
    </p:spTree>
  </p:cSld>
  <p:clrMapOvr>
    <a:masterClrMapping/>
  </p:clrMapOvr>
  <p:transition advTm="30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a:t>
            </a:r>
          </a:p>
        </p:txBody>
      </p:sp>
      <p:sp>
        <p:nvSpPr>
          <p:cNvPr id="4" name="Content Placeholder 3"/>
          <p:cNvSpPr>
            <a:spLocks noGrp="1"/>
          </p:cNvSpPr>
          <p:nvPr>
            <p:ph sz="half" idx="2"/>
          </p:nvPr>
        </p:nvSpPr>
        <p:spPr>
          <a:xfrm>
            <a:off x="609600" y="1600200"/>
            <a:ext cx="8077200" cy="4525963"/>
          </a:xfrm>
        </p:spPr>
        <p:txBody>
          <a:bodyPr>
            <a:normAutofit lnSpcReduction="10000"/>
          </a:bodyPr>
          <a:lstStyle/>
          <a:p>
            <a:r>
              <a:rPr lang="en-US" dirty="0"/>
              <a:t>Do not look at lab, MRI, X-ray or any other medical tests reports or images until after you have made the diagnosis</a:t>
            </a:r>
          </a:p>
          <a:p>
            <a:r>
              <a:rPr lang="en-US" dirty="0"/>
              <a:t>Do not read the patient’s past history check off list before making the diagnosis</a:t>
            </a:r>
          </a:p>
          <a:p>
            <a:r>
              <a:rPr lang="en-US" dirty="0"/>
              <a:t>Do not speak to other therapist’s who have treated the patient before, the referring physician or therapist before making the diagnosis </a:t>
            </a:r>
          </a:p>
          <a:p>
            <a:r>
              <a:rPr lang="en-US" dirty="0"/>
              <a:t>Do not be </a:t>
            </a:r>
            <a:r>
              <a:rPr lang="en-US" dirty="0" err="1"/>
              <a:t>undully</a:t>
            </a:r>
            <a:r>
              <a:rPr lang="en-US" dirty="0"/>
              <a:t> swayed by the patient’s manner or mannerisms</a:t>
            </a:r>
          </a:p>
        </p:txBody>
      </p:sp>
      <p:sp>
        <p:nvSpPr>
          <p:cNvPr id="5" name="Slide Number Placeholder 4"/>
          <p:cNvSpPr>
            <a:spLocks noGrp="1"/>
          </p:cNvSpPr>
          <p:nvPr>
            <p:ph type="sldNum" sz="quarter" idx="12"/>
          </p:nvPr>
        </p:nvSpPr>
        <p:spPr/>
        <p:txBody>
          <a:bodyPr/>
          <a:lstStyle/>
          <a:p>
            <a:fld id="{BB9D9C57-38D2-4CF3-8F55-0AF44E3402FF}" type="slidenum">
              <a:rPr lang="en-US" smtClean="0"/>
              <a:pPr/>
              <a:t>31</a:t>
            </a:fld>
            <a:endParaRPr lang="en-US"/>
          </a:p>
        </p:txBody>
      </p:sp>
      <p:sp>
        <p:nvSpPr>
          <p:cNvPr id="6" name="Date Placeholder 5"/>
          <p:cNvSpPr>
            <a:spLocks noGrp="1"/>
          </p:cNvSpPr>
          <p:nvPr>
            <p:ph type="dt" sz="half" idx="10"/>
          </p:nvPr>
        </p:nvSpPr>
        <p:spPr/>
        <p:txBody>
          <a:bodyPr/>
          <a:lstStyle/>
          <a:p>
            <a:fld id="{07AA24A9-F695-4F40-8FDB-313A497C3D97}" type="datetime1">
              <a:rPr lang="en-US" smtClean="0"/>
              <a:pPr/>
              <a:t>11/1/2019</a:t>
            </a:fld>
            <a:endParaRPr lang="en-US"/>
          </a:p>
        </p:txBody>
      </p:sp>
      <p:pic>
        <p:nvPicPr>
          <p:cNvPr id="7" name="~PP3388.WAV">
            <a:hlinkClick r:id="" action="ppaction://media"/>
          </p:cNvPr>
          <p:cNvPicPr>
            <a:picLocks noRot="1" noChangeAspect="1"/>
          </p:cNvPicPr>
          <p:nvPr>
            <a:wavAudioFile r:embed="rId1" name="~PP3388.WAV"/>
          </p:nvPr>
        </p:nvPicPr>
        <p:blipFill>
          <a:blip r:embed="rId4" cstate="print"/>
          <a:stretch>
            <a:fillRect/>
          </a:stretch>
        </p:blipFill>
        <p:spPr>
          <a:xfrm>
            <a:off x="8696325" y="6410325"/>
            <a:ext cx="304800" cy="304800"/>
          </a:xfrm>
          <a:prstGeom prst="rect">
            <a:avLst/>
          </a:prstGeom>
        </p:spPr>
      </p:pic>
    </p:spTree>
  </p:cSld>
  <p:clrMapOvr>
    <a:masterClrMapping/>
  </p:clrMapOvr>
  <p:transition advTm="33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Rate Neglect</a:t>
            </a:r>
          </a:p>
        </p:txBody>
      </p:sp>
      <p:sp>
        <p:nvSpPr>
          <p:cNvPr id="3" name="Content Placeholder 2"/>
          <p:cNvSpPr>
            <a:spLocks noGrp="1"/>
          </p:cNvSpPr>
          <p:nvPr>
            <p:ph idx="1"/>
          </p:nvPr>
        </p:nvSpPr>
        <p:spPr/>
        <p:txBody>
          <a:bodyPr>
            <a:normAutofit fontScale="92500" lnSpcReduction="20000"/>
          </a:bodyPr>
          <a:lstStyle/>
          <a:p>
            <a:r>
              <a:rPr lang="en-US" dirty="0"/>
              <a:t>This is the least intuitive form of bias and is, for our purposes today, the failure to anticipate the presence or absence of a condition by under or </a:t>
            </a:r>
            <a:r>
              <a:rPr lang="en-US" dirty="0" err="1"/>
              <a:t>overstimating</a:t>
            </a:r>
            <a:r>
              <a:rPr lang="en-US" dirty="0"/>
              <a:t> it’s frequency in the general population </a:t>
            </a:r>
          </a:p>
          <a:p>
            <a:r>
              <a:rPr lang="en-US" dirty="0"/>
              <a:t>There are relatively simple mathematical methods of avoiding this bias but simply put you need to understand how large and small numbers interact.</a:t>
            </a:r>
          </a:p>
          <a:p>
            <a:r>
              <a:rPr lang="en-US" dirty="0"/>
              <a:t>Better yet go back to the axiom “treat the patient not the numbers”</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32</a:t>
            </a:fld>
            <a:endParaRPr lang="en-US"/>
          </a:p>
        </p:txBody>
      </p:sp>
      <p:sp>
        <p:nvSpPr>
          <p:cNvPr id="5" name="Date Placeholder 4"/>
          <p:cNvSpPr>
            <a:spLocks noGrp="1"/>
          </p:cNvSpPr>
          <p:nvPr>
            <p:ph type="dt" sz="half" idx="10"/>
          </p:nvPr>
        </p:nvSpPr>
        <p:spPr/>
        <p:txBody>
          <a:bodyPr/>
          <a:lstStyle/>
          <a:p>
            <a:fld id="{D871A55E-9CB6-4027-80B0-A6D557AF51DE}" type="datetime1">
              <a:rPr lang="en-US" smtClean="0"/>
              <a:pPr/>
              <a:t>11/1/2019</a:t>
            </a:fld>
            <a:endParaRPr lang="en-US"/>
          </a:p>
        </p:txBody>
      </p:sp>
      <p:pic>
        <p:nvPicPr>
          <p:cNvPr id="7" name="~PP2166.WAV">
            <a:hlinkClick r:id="" action="ppaction://media"/>
          </p:cNvPr>
          <p:cNvPicPr>
            <a:picLocks noRot="1" noChangeAspect="1"/>
          </p:cNvPicPr>
          <p:nvPr>
            <a:wavAudioFile r:embed="rId1" name="~PP2166.WAV"/>
          </p:nvPr>
        </p:nvPicPr>
        <p:blipFill>
          <a:blip r:embed="rId4" cstate="print"/>
          <a:stretch>
            <a:fillRect/>
          </a:stretch>
        </p:blipFill>
        <p:spPr>
          <a:xfrm>
            <a:off x="8696325" y="6410325"/>
            <a:ext cx="304800" cy="304800"/>
          </a:xfrm>
          <a:prstGeom prst="rect">
            <a:avLst/>
          </a:prstGeom>
        </p:spPr>
      </p:pic>
    </p:spTree>
  </p:cSld>
  <p:clrMapOvr>
    <a:masterClrMapping/>
  </p:clrMapOvr>
  <p:transition advTm="26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Reasoning Methods</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33</a:t>
            </a:fld>
            <a:endParaRPr lang="en-US"/>
          </a:p>
        </p:txBody>
      </p:sp>
      <p:pic>
        <p:nvPicPr>
          <p:cNvPr id="5" name="Picture 2" descr="Skeleton X-ray - Puzzling 2 Stock Photos"/>
          <p:cNvPicPr>
            <a:picLocks noChangeAspect="1" noChangeArrowheads="1"/>
          </p:cNvPicPr>
          <p:nvPr/>
        </p:nvPicPr>
        <p:blipFill>
          <a:blip r:embed="rId3" cstate="print"/>
          <a:srcRect/>
          <a:stretch>
            <a:fillRect/>
          </a:stretch>
        </p:blipFill>
        <p:spPr bwMode="auto">
          <a:xfrm>
            <a:off x="2590800" y="1371600"/>
            <a:ext cx="4114800" cy="4114800"/>
          </a:xfrm>
          <a:prstGeom prst="ellipse">
            <a:avLst/>
          </a:prstGeom>
          <a:ln>
            <a:noFill/>
          </a:ln>
          <a:effectLst>
            <a:softEdge rad="112500"/>
          </a:effectLst>
        </p:spPr>
      </p:pic>
      <p:sp>
        <p:nvSpPr>
          <p:cNvPr id="6" name="TextBox 5"/>
          <p:cNvSpPr txBox="1"/>
          <p:nvPr/>
        </p:nvSpPr>
        <p:spPr>
          <a:xfrm>
            <a:off x="304800" y="5562600"/>
            <a:ext cx="8534400" cy="707886"/>
          </a:xfrm>
          <a:prstGeom prst="rect">
            <a:avLst/>
          </a:prstGeom>
          <a:noFill/>
        </p:spPr>
        <p:txBody>
          <a:bodyPr wrap="square" rtlCol="0">
            <a:spAutoFit/>
          </a:bodyPr>
          <a:lstStyle/>
          <a:p>
            <a:pPr algn="ctr"/>
            <a:r>
              <a:rPr lang="en-US" sz="4000" b="1" dirty="0">
                <a:solidFill>
                  <a:srgbClr val="FF0000"/>
                </a:solidFill>
              </a:rPr>
              <a:t>Above all Else, Knowledge and Logic</a:t>
            </a:r>
          </a:p>
        </p:txBody>
      </p:sp>
      <p:sp>
        <p:nvSpPr>
          <p:cNvPr id="7" name="Date Placeholder 6"/>
          <p:cNvSpPr>
            <a:spLocks noGrp="1"/>
          </p:cNvSpPr>
          <p:nvPr>
            <p:ph type="dt" sz="half" idx="10"/>
          </p:nvPr>
        </p:nvSpPr>
        <p:spPr/>
        <p:txBody>
          <a:bodyPr/>
          <a:lstStyle/>
          <a:p>
            <a:fld id="{8E3CEA26-EC4D-4FF3-847C-A45DF6E29C8C}" type="datetime1">
              <a:rPr lang="en-US" smtClean="0"/>
              <a:pPr/>
              <a:t>11/1/2019</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Methods and Tools </a:t>
            </a:r>
          </a:p>
        </p:txBody>
      </p:sp>
      <p:sp>
        <p:nvSpPr>
          <p:cNvPr id="3" name="Content Placeholder 2"/>
          <p:cNvSpPr>
            <a:spLocks noGrp="1"/>
          </p:cNvSpPr>
          <p:nvPr>
            <p:ph idx="1"/>
          </p:nvPr>
        </p:nvSpPr>
        <p:spPr>
          <a:xfrm>
            <a:off x="533400" y="2057400"/>
            <a:ext cx="8229600" cy="3657600"/>
          </a:xfrm>
        </p:spPr>
        <p:txBody>
          <a:bodyPr>
            <a:normAutofit/>
          </a:bodyPr>
          <a:lstStyle/>
          <a:p>
            <a:r>
              <a:rPr lang="en-US" dirty="0"/>
              <a:t>Treatment Based Classification</a:t>
            </a:r>
          </a:p>
          <a:p>
            <a:r>
              <a:rPr lang="en-US" dirty="0" err="1"/>
              <a:t>Pathognomonics</a:t>
            </a:r>
            <a:endParaRPr lang="en-US" dirty="0"/>
          </a:p>
          <a:p>
            <a:r>
              <a:rPr lang="en-US" dirty="0"/>
              <a:t>Pattern Recognition</a:t>
            </a:r>
          </a:p>
          <a:p>
            <a:r>
              <a:rPr lang="en-US" dirty="0"/>
              <a:t>Algorithms</a:t>
            </a:r>
          </a:p>
          <a:p>
            <a:r>
              <a:rPr lang="en-US" dirty="0"/>
              <a:t>Hypothetic-deduction</a:t>
            </a:r>
          </a:p>
          <a:p>
            <a:r>
              <a:rPr lang="en-US" dirty="0"/>
              <a:t>Scrip Focused Deduction</a:t>
            </a:r>
          </a:p>
        </p:txBody>
      </p:sp>
      <p:pic>
        <p:nvPicPr>
          <p:cNvPr id="1026" name="Picture 2" descr="C:\Program Files\Microsoft Office\MEDIA\CAGCAT10\j0252349.wmf"/>
          <p:cNvPicPr>
            <a:picLocks noChangeAspect="1" noChangeArrowheads="1"/>
          </p:cNvPicPr>
          <p:nvPr/>
        </p:nvPicPr>
        <p:blipFill>
          <a:blip r:embed="rId4" cstate="print"/>
          <a:srcRect/>
          <a:stretch>
            <a:fillRect/>
          </a:stretch>
        </p:blipFill>
        <p:spPr bwMode="auto">
          <a:xfrm>
            <a:off x="6705601" y="5105400"/>
            <a:ext cx="1826971" cy="1110996"/>
          </a:xfrm>
          <a:prstGeom prst="rect">
            <a:avLst/>
          </a:prstGeom>
          <a:noFill/>
        </p:spPr>
      </p:pic>
      <p:sp>
        <p:nvSpPr>
          <p:cNvPr id="5" name="Slide Number Placeholder 4"/>
          <p:cNvSpPr>
            <a:spLocks noGrp="1"/>
          </p:cNvSpPr>
          <p:nvPr>
            <p:ph type="sldNum" sz="quarter" idx="12"/>
          </p:nvPr>
        </p:nvSpPr>
        <p:spPr/>
        <p:txBody>
          <a:bodyPr/>
          <a:lstStyle/>
          <a:p>
            <a:fld id="{4ED32BA3-E34B-4845-9A59-44F2EEB6FAF1}" type="slidenum">
              <a:rPr lang="en-US" smtClean="0"/>
              <a:pPr/>
              <a:t>34</a:t>
            </a:fld>
            <a:endParaRPr lang="en-US" dirty="0"/>
          </a:p>
        </p:txBody>
      </p:sp>
      <p:sp>
        <p:nvSpPr>
          <p:cNvPr id="6" name="Date Placeholder 5"/>
          <p:cNvSpPr>
            <a:spLocks noGrp="1"/>
          </p:cNvSpPr>
          <p:nvPr>
            <p:ph type="dt" sz="half" idx="10"/>
          </p:nvPr>
        </p:nvSpPr>
        <p:spPr/>
        <p:txBody>
          <a:bodyPr/>
          <a:lstStyle/>
          <a:p>
            <a:fld id="{4B109BA9-AAC3-40FD-B216-7EACCB0CB78C}" type="datetime1">
              <a:rPr lang="en-US" smtClean="0"/>
              <a:pPr/>
              <a:t>11/1/2019</a:t>
            </a:fld>
            <a:endParaRPr lang="en-US"/>
          </a:p>
        </p:txBody>
      </p:sp>
      <p:pic>
        <p:nvPicPr>
          <p:cNvPr id="7" name="~PP3655.WAV">
            <a:hlinkClick r:id="" action="ppaction://media"/>
          </p:cNvPr>
          <p:cNvPicPr>
            <a:picLocks noRot="1" noChangeAspect="1"/>
          </p:cNvPicPr>
          <p:nvPr>
            <a:wavAudioFile r:embed="rId1" name="~PP3655.WAV"/>
          </p:nvPr>
        </p:nvPicPr>
        <p:blipFill>
          <a:blip r:embed="rId5" cstate="print"/>
          <a:stretch>
            <a:fillRect/>
          </a:stretch>
        </p:blipFill>
        <p:spPr>
          <a:xfrm>
            <a:off x="8696325" y="6410325"/>
            <a:ext cx="304800" cy="304800"/>
          </a:xfrm>
          <a:prstGeom prst="rect">
            <a:avLst/>
          </a:prstGeom>
        </p:spPr>
      </p:pic>
    </p:spTree>
  </p:cSld>
  <p:clrMapOvr>
    <a:masterClrMapping/>
  </p:clrMapOvr>
  <p:transition advTm="11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Based Classification</a:t>
            </a:r>
          </a:p>
        </p:txBody>
      </p:sp>
      <p:sp>
        <p:nvSpPr>
          <p:cNvPr id="3" name="Content Placeholder 2"/>
          <p:cNvSpPr>
            <a:spLocks noGrp="1"/>
          </p:cNvSpPr>
          <p:nvPr>
            <p:ph idx="1"/>
          </p:nvPr>
        </p:nvSpPr>
        <p:spPr/>
        <p:txBody>
          <a:bodyPr>
            <a:normAutofit fontScale="92500" lnSpcReduction="10000"/>
          </a:bodyPr>
          <a:lstStyle/>
          <a:p>
            <a:r>
              <a:rPr lang="en-US" dirty="0"/>
              <a:t>The patient’s signs and symptoms are collected and then analyzed to see if they fit into a pigeon hole. A </a:t>
            </a:r>
            <a:r>
              <a:rPr lang="en-US" dirty="0" err="1"/>
              <a:t>pathoanatomical</a:t>
            </a:r>
            <a:r>
              <a:rPr lang="en-US" dirty="0"/>
              <a:t> diagnosis is not generated and a treatment plan generated according to which pigeon hole the patient fits.</a:t>
            </a:r>
          </a:p>
          <a:p>
            <a:r>
              <a:rPr lang="en-US" dirty="0"/>
              <a:t>Apart from the problem of where to put the patient if no pigeon hole is appropriate the system also suffers from the problem of reducing the clinician’s ability to think and act independently</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35</a:t>
            </a:fld>
            <a:endParaRPr lang="en-US"/>
          </a:p>
        </p:txBody>
      </p:sp>
      <p:sp>
        <p:nvSpPr>
          <p:cNvPr id="5" name="Date Placeholder 4"/>
          <p:cNvSpPr>
            <a:spLocks noGrp="1"/>
          </p:cNvSpPr>
          <p:nvPr>
            <p:ph type="dt" sz="half" idx="10"/>
          </p:nvPr>
        </p:nvSpPr>
        <p:spPr/>
        <p:txBody>
          <a:bodyPr/>
          <a:lstStyle/>
          <a:p>
            <a:fld id="{B2F9735E-1204-46D1-B8BE-5E4CE62984FE}" type="datetime1">
              <a:rPr lang="en-US" smtClean="0"/>
              <a:pPr/>
              <a:t>11/1/2019</a:t>
            </a:fld>
            <a:endParaRPr lang="en-US"/>
          </a:p>
        </p:txBody>
      </p:sp>
      <p:pic>
        <p:nvPicPr>
          <p:cNvPr id="6" name="~PP885.WAV">
            <a:hlinkClick r:id="" action="ppaction://media"/>
          </p:cNvPr>
          <p:cNvPicPr>
            <a:picLocks noRot="1" noChangeAspect="1"/>
          </p:cNvPicPr>
          <p:nvPr>
            <a:wavAudioFile r:embed="rId1" name="~PP885.WAV"/>
          </p:nvPr>
        </p:nvPicPr>
        <p:blipFill>
          <a:blip r:embed="rId4" cstate="print"/>
          <a:stretch>
            <a:fillRect/>
          </a:stretch>
        </p:blipFill>
        <p:spPr>
          <a:xfrm>
            <a:off x="8696325" y="6410325"/>
            <a:ext cx="304800" cy="304800"/>
          </a:xfrm>
          <a:prstGeom prst="rect">
            <a:avLst/>
          </a:prstGeom>
        </p:spPr>
      </p:pic>
    </p:spTree>
  </p:cSld>
  <p:clrMapOvr>
    <a:masterClrMapping/>
  </p:clrMapOvr>
  <p:transition advTm="28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Pathognomonics</a:t>
            </a:r>
            <a:endParaRPr lang="en-US" dirty="0"/>
          </a:p>
        </p:txBody>
      </p:sp>
      <p:sp>
        <p:nvSpPr>
          <p:cNvPr id="3" name="Content Placeholder 2"/>
          <p:cNvSpPr>
            <a:spLocks noGrp="1"/>
          </p:cNvSpPr>
          <p:nvPr>
            <p:ph idx="1"/>
          </p:nvPr>
        </p:nvSpPr>
        <p:spPr/>
        <p:txBody>
          <a:bodyPr/>
          <a:lstStyle/>
          <a:p>
            <a:r>
              <a:rPr lang="en-US" dirty="0"/>
              <a:t>This is the recognition of one sign or symptom that defines the condition. That is a sign or symptom that is 100% specific. </a:t>
            </a:r>
          </a:p>
          <a:p>
            <a:r>
              <a:rPr lang="en-US" dirty="0"/>
              <a:t>The problem is that there are very few of these in medicine so it is a matter of luck in finding it and experience in recognizing it.</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36</a:t>
            </a:fld>
            <a:endParaRPr lang="en-US"/>
          </a:p>
        </p:txBody>
      </p:sp>
      <p:sp>
        <p:nvSpPr>
          <p:cNvPr id="5" name="Date Placeholder 4"/>
          <p:cNvSpPr>
            <a:spLocks noGrp="1"/>
          </p:cNvSpPr>
          <p:nvPr>
            <p:ph type="dt" sz="half" idx="10"/>
          </p:nvPr>
        </p:nvSpPr>
        <p:spPr/>
        <p:txBody>
          <a:bodyPr/>
          <a:lstStyle/>
          <a:p>
            <a:fld id="{FF26D055-950C-4166-9873-D8858E1BD641}" type="datetime1">
              <a:rPr lang="en-US" smtClean="0"/>
              <a:pPr/>
              <a:t>11/1/2019</a:t>
            </a:fld>
            <a:endParaRPr lang="en-US"/>
          </a:p>
        </p:txBody>
      </p:sp>
      <p:pic>
        <p:nvPicPr>
          <p:cNvPr id="6" name="~PP2433.WAV">
            <a:hlinkClick r:id="" action="ppaction://media"/>
          </p:cNvPr>
          <p:cNvPicPr>
            <a:picLocks noRot="1" noChangeAspect="1"/>
          </p:cNvPicPr>
          <p:nvPr>
            <a:wavAudioFile r:embed="rId1" name="~PP2433.WAV"/>
          </p:nvPr>
        </p:nvPicPr>
        <p:blipFill>
          <a:blip r:embed="rId4" cstate="print"/>
          <a:stretch>
            <a:fillRect/>
          </a:stretch>
        </p:blipFill>
        <p:spPr>
          <a:xfrm>
            <a:off x="8696325" y="6410325"/>
            <a:ext cx="304800" cy="304800"/>
          </a:xfrm>
          <a:prstGeom prst="rect">
            <a:avLst/>
          </a:prstGeom>
        </p:spPr>
      </p:pic>
    </p:spTree>
  </p:cSld>
  <p:clrMapOvr>
    <a:masterClrMapping/>
  </p:clrMapOvr>
  <p:transition advTm="34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a:t>Pattern Recognition: Thin slicing</a:t>
            </a:r>
            <a:br>
              <a:rPr lang="en-US" dirty="0"/>
            </a:br>
            <a:endParaRPr lang="en-US" dirty="0"/>
          </a:p>
        </p:txBody>
      </p:sp>
      <p:sp>
        <p:nvSpPr>
          <p:cNvPr id="3" name="Content Placeholder 2"/>
          <p:cNvSpPr>
            <a:spLocks noGrp="1"/>
          </p:cNvSpPr>
          <p:nvPr>
            <p:ph idx="1"/>
          </p:nvPr>
        </p:nvSpPr>
        <p:spPr>
          <a:xfrm>
            <a:off x="304800" y="1447800"/>
            <a:ext cx="5562600" cy="4724400"/>
          </a:xfrm>
        </p:spPr>
        <p:txBody>
          <a:bodyPr>
            <a:normAutofit/>
          </a:bodyPr>
          <a:lstStyle/>
          <a:p>
            <a:pPr algn="ctr">
              <a:buNone/>
            </a:pPr>
            <a:r>
              <a:rPr lang="en-US" dirty="0"/>
              <a:t>Using a minimum of information to reach a correct decision or diagnosis. </a:t>
            </a:r>
          </a:p>
          <a:p>
            <a:pPr algn="ctr">
              <a:buNone/>
            </a:pPr>
            <a:r>
              <a:rPr lang="en-US" dirty="0"/>
              <a:t>The diagnosis is often made within seconds of the patient being seen with the clinician only needing to ask a couple of confirmatory questions and undertake one or two tests</a:t>
            </a:r>
          </a:p>
          <a:p>
            <a:endParaRPr lang="en-US" dirty="0"/>
          </a:p>
        </p:txBody>
      </p:sp>
      <p:sp>
        <p:nvSpPr>
          <p:cNvPr id="6" name="Slide Number Placeholder 5"/>
          <p:cNvSpPr>
            <a:spLocks noGrp="1"/>
          </p:cNvSpPr>
          <p:nvPr>
            <p:ph type="sldNum" sz="quarter" idx="12"/>
          </p:nvPr>
        </p:nvSpPr>
        <p:spPr/>
        <p:txBody>
          <a:bodyPr/>
          <a:lstStyle/>
          <a:p>
            <a:fld id="{BB9D9C57-38D2-4CF3-8F55-0AF44E3402FF}" type="slidenum">
              <a:rPr lang="en-US" smtClean="0"/>
              <a:pPr/>
              <a:t>37</a:t>
            </a:fld>
            <a:endParaRPr lang="en-US" dirty="0"/>
          </a:p>
        </p:txBody>
      </p:sp>
      <p:pic>
        <p:nvPicPr>
          <p:cNvPr id="35842" name="Picture 2" descr="http://thumbs.dreamstime.com/thumbimg_372/1236416703TEMC70.jpg">
            <a:hlinkClick r:id="rId4"/>
          </p:cNvPr>
          <p:cNvPicPr>
            <a:picLocks noChangeAspect="1" noChangeArrowheads="1"/>
          </p:cNvPicPr>
          <p:nvPr/>
        </p:nvPicPr>
        <p:blipFill>
          <a:blip r:embed="rId5" cstate="print"/>
          <a:srcRect t="37644"/>
          <a:stretch>
            <a:fillRect/>
          </a:stretch>
        </p:blipFill>
        <p:spPr bwMode="auto">
          <a:xfrm>
            <a:off x="5627399" y="2438400"/>
            <a:ext cx="3516600" cy="3276600"/>
          </a:xfrm>
          <a:prstGeom prst="ellipse">
            <a:avLst/>
          </a:prstGeom>
          <a:ln>
            <a:noFill/>
          </a:ln>
          <a:effectLst>
            <a:softEdge rad="112500"/>
          </a:effectLst>
        </p:spPr>
      </p:pic>
      <p:sp>
        <p:nvSpPr>
          <p:cNvPr id="7" name="Date Placeholder 6"/>
          <p:cNvSpPr>
            <a:spLocks noGrp="1"/>
          </p:cNvSpPr>
          <p:nvPr>
            <p:ph type="dt" sz="half" idx="10"/>
          </p:nvPr>
        </p:nvSpPr>
        <p:spPr/>
        <p:txBody>
          <a:bodyPr/>
          <a:lstStyle/>
          <a:p>
            <a:fld id="{E8CC4BD3-3F21-4751-A1D1-E15834EFCB23}" type="datetime1">
              <a:rPr lang="en-US" smtClean="0"/>
              <a:pPr/>
              <a:t>11/1/2019</a:t>
            </a:fld>
            <a:endParaRPr lang="en-US"/>
          </a:p>
        </p:txBody>
      </p:sp>
      <p:pic>
        <p:nvPicPr>
          <p:cNvPr id="9" name="~PP3068.WAV">
            <a:hlinkClick r:id="" action="ppaction://media"/>
          </p:cNvPr>
          <p:cNvPicPr>
            <a:picLocks noRot="1" noChangeAspect="1"/>
          </p:cNvPicPr>
          <p:nvPr>
            <a:wavAudioFile r:embed="rId1" name="~PP3068.WAV"/>
          </p:nvPr>
        </p:nvPicPr>
        <p:blipFill>
          <a:blip r:embed="rId6" cstate="print"/>
          <a:stretch>
            <a:fillRect/>
          </a:stretch>
        </p:blipFill>
        <p:spPr>
          <a:xfrm>
            <a:off x="8696325" y="6410325"/>
            <a:ext cx="304800" cy="304800"/>
          </a:xfrm>
          <a:prstGeom prst="rect">
            <a:avLst/>
          </a:prstGeom>
        </p:spPr>
      </p:pic>
    </p:spTree>
  </p:cSld>
  <p:clrMapOvr>
    <a:masterClrMapping/>
  </p:clrMapOvr>
  <p:transition advTm="22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thumbs.dreamstime.com/thumbimg_344/122946232220UjO3.jpg">
            <a:hlinkClick r:id="rId4"/>
          </p:cNvPr>
          <p:cNvPicPr>
            <a:picLocks noChangeAspect="1" noChangeArrowheads="1"/>
          </p:cNvPicPr>
          <p:nvPr/>
        </p:nvPicPr>
        <p:blipFill>
          <a:blip r:embed="rId5" cstate="print"/>
          <a:srcRect/>
          <a:stretch>
            <a:fillRect/>
          </a:stretch>
        </p:blipFill>
        <p:spPr bwMode="auto">
          <a:xfrm>
            <a:off x="6019800" y="3707763"/>
            <a:ext cx="3124200" cy="3150237"/>
          </a:xfrm>
          <a:prstGeom prst="ellipse">
            <a:avLst/>
          </a:prstGeom>
          <a:ln>
            <a:noFill/>
          </a:ln>
          <a:effectLst>
            <a:softEdge rad="112500"/>
          </a:effectLst>
        </p:spPr>
      </p:pic>
      <p:sp>
        <p:nvSpPr>
          <p:cNvPr id="3" name="Content Placeholder 2"/>
          <p:cNvSpPr>
            <a:spLocks noGrp="1"/>
          </p:cNvSpPr>
          <p:nvPr>
            <p:ph idx="1"/>
          </p:nvPr>
        </p:nvSpPr>
        <p:spPr>
          <a:xfrm>
            <a:off x="457200" y="1676400"/>
            <a:ext cx="8229600" cy="2971800"/>
          </a:xfrm>
        </p:spPr>
        <p:txBody>
          <a:bodyPr>
            <a:normAutofit/>
          </a:bodyPr>
          <a:lstStyle/>
          <a:p>
            <a:pPr algn="ctr">
              <a:buNone/>
            </a:pPr>
            <a:r>
              <a:rPr lang="en-US" dirty="0"/>
              <a:t>Thin slicing has been demonstrated many times to be an effective method of problem solving for many decades and it is known by many other names most commonly “a gut feeling” or “subconscious”</a:t>
            </a:r>
          </a:p>
        </p:txBody>
      </p:sp>
      <p:sp>
        <p:nvSpPr>
          <p:cNvPr id="4" name="Slide Number Placeholder 3"/>
          <p:cNvSpPr>
            <a:spLocks noGrp="1"/>
          </p:cNvSpPr>
          <p:nvPr>
            <p:ph type="sldNum" sz="quarter" idx="12"/>
          </p:nvPr>
        </p:nvSpPr>
        <p:spPr/>
        <p:txBody>
          <a:bodyPr/>
          <a:lstStyle/>
          <a:p>
            <a:fld id="{BB9D9C57-38D2-4CF3-8F55-0AF44E3402FF}" type="slidenum">
              <a:rPr lang="en-US" smtClean="0"/>
              <a:pPr/>
              <a:t>38</a:t>
            </a:fld>
            <a:endParaRPr lang="en-US"/>
          </a:p>
        </p:txBody>
      </p:sp>
      <p:sp>
        <p:nvSpPr>
          <p:cNvPr id="5" name="Date Placeholder 4"/>
          <p:cNvSpPr>
            <a:spLocks noGrp="1"/>
          </p:cNvSpPr>
          <p:nvPr>
            <p:ph type="dt" sz="half" idx="10"/>
          </p:nvPr>
        </p:nvSpPr>
        <p:spPr/>
        <p:txBody>
          <a:bodyPr/>
          <a:lstStyle/>
          <a:p>
            <a:fld id="{2F74E9A9-B161-4543-85D7-669012A4C89E}" type="datetime1">
              <a:rPr lang="en-US" smtClean="0"/>
              <a:pPr/>
              <a:t>11/1/2019</a:t>
            </a:fld>
            <a:endParaRPr lang="en-US"/>
          </a:p>
        </p:txBody>
      </p:sp>
      <p:pic>
        <p:nvPicPr>
          <p:cNvPr id="6" name="~PP3255.WAV">
            <a:hlinkClick r:id="" action="ppaction://media"/>
          </p:cNvPr>
          <p:cNvPicPr>
            <a:picLocks noRot="1" noChangeAspect="1"/>
          </p:cNvPicPr>
          <p:nvPr>
            <a:wavAudioFile r:embed="rId1" name="~PP3255.WAV"/>
          </p:nvPr>
        </p:nvPicPr>
        <p:blipFill>
          <a:blip r:embed="rId6" cstate="print"/>
          <a:stretch>
            <a:fillRect/>
          </a:stretch>
        </p:blipFill>
        <p:spPr>
          <a:xfrm>
            <a:off x="8696325" y="6410325"/>
            <a:ext cx="304800" cy="304800"/>
          </a:xfrm>
          <a:prstGeom prst="rect">
            <a:avLst/>
          </a:prstGeom>
        </p:spPr>
      </p:pic>
    </p:spTree>
  </p:cSld>
  <p:clrMapOvr>
    <a:masterClrMapping/>
  </p:clrMapOvr>
  <p:transition advTm="12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72000"/>
          </a:xfrm>
        </p:spPr>
        <p:txBody>
          <a:bodyPr>
            <a:normAutofit/>
          </a:bodyPr>
          <a:lstStyle/>
          <a:p>
            <a:r>
              <a:rPr lang="en-US" dirty="0"/>
              <a:t>Though counter-intuitive there is  good evidence going back many years that decisions can be made about very complex problems with a minimum amount of information often better than when there is an abundance of information. </a:t>
            </a:r>
          </a:p>
          <a:p>
            <a:r>
              <a:rPr lang="en-US" dirty="0"/>
              <a:t>On the other hand a simple decision may need as much information as can be obtained. </a:t>
            </a:r>
          </a:p>
        </p:txBody>
      </p:sp>
      <p:sp>
        <p:nvSpPr>
          <p:cNvPr id="4" name="TextBox 3"/>
          <p:cNvSpPr txBox="1"/>
          <p:nvPr/>
        </p:nvSpPr>
        <p:spPr>
          <a:xfrm>
            <a:off x="304800" y="5562600"/>
            <a:ext cx="8458200" cy="923330"/>
          </a:xfrm>
          <a:prstGeom prst="rect">
            <a:avLst/>
          </a:prstGeom>
          <a:noFill/>
        </p:spPr>
        <p:txBody>
          <a:bodyPr wrap="square" rtlCol="0">
            <a:spAutoFit/>
          </a:bodyPr>
          <a:lstStyle/>
          <a:p>
            <a:r>
              <a:rPr lang="en-US" sz="1200" dirty="0"/>
              <a:t>Klein, G. The Power of Intuition, in Sources of Power. MIT Press, Cambridge. 1998</a:t>
            </a:r>
          </a:p>
          <a:p>
            <a:r>
              <a:rPr lang="en-US" sz="1200" dirty="0"/>
              <a:t>Oskamp, S. Overconfidence in Case Study Judgments. J Cons Psychol 39:3 1965</a:t>
            </a:r>
          </a:p>
          <a:p>
            <a:r>
              <a:rPr lang="en-US" sz="1200" dirty="0"/>
              <a:t>Reilly, B. et al. Triage of patients with chest pain in the emergency department. A J Medicine 112 2002</a:t>
            </a:r>
          </a:p>
          <a:p>
            <a:endParaRPr lang="en-US"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39</a:t>
            </a:fld>
            <a:endParaRPr lang="en-US" dirty="0"/>
          </a:p>
        </p:txBody>
      </p:sp>
      <p:sp>
        <p:nvSpPr>
          <p:cNvPr id="6" name="Date Placeholder 5"/>
          <p:cNvSpPr>
            <a:spLocks noGrp="1"/>
          </p:cNvSpPr>
          <p:nvPr>
            <p:ph type="dt" sz="half" idx="10"/>
          </p:nvPr>
        </p:nvSpPr>
        <p:spPr/>
        <p:txBody>
          <a:bodyPr/>
          <a:lstStyle/>
          <a:p>
            <a:fld id="{DBE86867-B0C6-4A91-97A0-4071E3B810A2}" type="datetime1">
              <a:rPr lang="en-US" smtClean="0"/>
              <a:pPr/>
              <a:t>11/1/2019</a:t>
            </a:fld>
            <a:endParaRPr lang="en-US"/>
          </a:p>
        </p:txBody>
      </p:sp>
      <p:pic>
        <p:nvPicPr>
          <p:cNvPr id="7" name="~PP1966.WAV">
            <a:hlinkClick r:id="" action="ppaction://media"/>
          </p:cNvPr>
          <p:cNvPicPr>
            <a:picLocks noRot="1" noChangeAspect="1"/>
          </p:cNvPicPr>
          <p:nvPr>
            <a:wavAudioFile r:embed="rId1" name="~PP1966.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429000"/>
          </a:xfrm>
        </p:spPr>
        <p:txBody>
          <a:bodyPr>
            <a:normAutofit/>
          </a:bodyPr>
          <a:lstStyle/>
          <a:p>
            <a:pPr algn="ctr">
              <a:buNone/>
            </a:pPr>
            <a:r>
              <a:rPr lang="en-US" sz="4000" b="1" dirty="0">
                <a:solidFill>
                  <a:srgbClr val="FFFF00"/>
                </a:solidFill>
              </a:rPr>
              <a:t>All therapist </a:t>
            </a:r>
            <a:r>
              <a:rPr lang="en-US" sz="4000" b="1" dirty="0" smtClean="0">
                <a:solidFill>
                  <a:srgbClr val="FFFF00"/>
                </a:solidFill>
              </a:rPr>
              <a:t>MUST be </a:t>
            </a:r>
            <a:r>
              <a:rPr lang="en-US" sz="4000" b="1" dirty="0">
                <a:solidFill>
                  <a:srgbClr val="FFFF00"/>
                </a:solidFill>
              </a:rPr>
              <a:t>able to make an uncomplicated pathoanatomical diagnosis regardless of their level of experience</a:t>
            </a:r>
          </a:p>
        </p:txBody>
      </p:sp>
      <p:sp>
        <p:nvSpPr>
          <p:cNvPr id="4" name="Slide Number Placeholder 3"/>
          <p:cNvSpPr>
            <a:spLocks noGrp="1"/>
          </p:cNvSpPr>
          <p:nvPr>
            <p:ph type="sldNum" sz="quarter" idx="12"/>
          </p:nvPr>
        </p:nvSpPr>
        <p:spPr/>
        <p:txBody>
          <a:bodyPr/>
          <a:lstStyle/>
          <a:p>
            <a:fld id="{BB9D9C57-38D2-4CF3-8F55-0AF44E3402FF}" type="slidenum">
              <a:rPr lang="en-US" smtClean="0"/>
              <a:pPr/>
              <a:t>4</a:t>
            </a:fld>
            <a:endParaRPr lang="en-US" dirty="0"/>
          </a:p>
        </p:txBody>
      </p:sp>
      <p:sp>
        <p:nvSpPr>
          <p:cNvPr id="10" name="Date Placeholder 9"/>
          <p:cNvSpPr>
            <a:spLocks noGrp="1"/>
          </p:cNvSpPr>
          <p:nvPr>
            <p:ph type="dt" sz="half" idx="10"/>
          </p:nvPr>
        </p:nvSpPr>
        <p:spPr/>
        <p:txBody>
          <a:bodyPr/>
          <a:lstStyle/>
          <a:p>
            <a:fld id="{AD4A2666-AB54-4111-A2C7-2112707A6093}" type="datetime1">
              <a:rPr lang="en-US" smtClean="0"/>
              <a:pPr/>
              <a:t>11/4/2019</a:t>
            </a:fld>
            <a:endParaRPr lang="en-US"/>
          </a:p>
        </p:txBody>
      </p:sp>
      <p:pic>
        <p:nvPicPr>
          <p:cNvPr id="12" name="~PP921.WAV">
            <a:hlinkClick r:id="" action="ppaction://media"/>
          </p:cNvPr>
          <p:cNvPicPr>
            <a:picLocks noRot="1" noChangeAspect="1"/>
          </p:cNvPicPr>
          <p:nvPr>
            <a:wavAudioFile r:embed="rId1" name="~PP921.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40</a:t>
            </a:fld>
            <a:endParaRPr lang="en-US"/>
          </a:p>
        </p:txBody>
      </p:sp>
      <p:sp>
        <p:nvSpPr>
          <p:cNvPr id="4" name="TextBox 3"/>
          <p:cNvSpPr txBox="1"/>
          <p:nvPr/>
        </p:nvSpPr>
        <p:spPr>
          <a:xfrm>
            <a:off x="1219200" y="228600"/>
            <a:ext cx="6172200" cy="276999"/>
          </a:xfrm>
          <a:prstGeom prst="rect">
            <a:avLst/>
          </a:prstGeom>
          <a:noFill/>
        </p:spPr>
        <p:txBody>
          <a:bodyPr wrap="square" rtlCol="0">
            <a:spAutoFit/>
          </a:bodyPr>
          <a:lstStyle/>
          <a:p>
            <a:r>
              <a:rPr lang="en-US" sz="1200" dirty="0"/>
              <a:t>Over-confidence in Case Study </a:t>
            </a:r>
            <a:r>
              <a:rPr lang="en-US" sz="1200" dirty="0" err="1"/>
              <a:t>Judgements</a:t>
            </a:r>
            <a:r>
              <a:rPr lang="en-US" sz="1200" dirty="0"/>
              <a:t>. </a:t>
            </a:r>
            <a:r>
              <a:rPr lang="en-US" sz="1200" dirty="0" err="1"/>
              <a:t>Oskamp</a:t>
            </a:r>
            <a:r>
              <a:rPr lang="en-US" sz="1200" dirty="0"/>
              <a:t>, S. J Consult </a:t>
            </a:r>
            <a:r>
              <a:rPr lang="en-US" sz="1200" dirty="0" err="1"/>
              <a:t>Psychol</a:t>
            </a:r>
            <a:r>
              <a:rPr lang="en-US" sz="1200" dirty="0"/>
              <a:t> 29:3 1965 </a:t>
            </a:r>
          </a:p>
        </p:txBody>
      </p:sp>
      <p:graphicFrame>
        <p:nvGraphicFramePr>
          <p:cNvPr id="190468" name="Object 4"/>
          <p:cNvGraphicFramePr>
            <a:graphicFrameLocks noChangeAspect="1"/>
          </p:cNvGraphicFramePr>
          <p:nvPr/>
        </p:nvGraphicFramePr>
        <p:xfrm>
          <a:off x="609600" y="134938"/>
          <a:ext cx="8058150" cy="6646862"/>
        </p:xfrm>
        <a:graphic>
          <a:graphicData uri="http://schemas.openxmlformats.org/presentationml/2006/ole">
            <p:oleObj spid="_x0000_s190470" name="WizFlow Flowchart" r:id="rId5" imgW="6819900" imgH="5638800" progId="">
              <p:embed/>
            </p:oleObj>
          </a:graphicData>
        </a:graphic>
      </p:graphicFrame>
      <p:sp>
        <p:nvSpPr>
          <p:cNvPr id="5" name="Date Placeholder 4"/>
          <p:cNvSpPr>
            <a:spLocks noGrp="1"/>
          </p:cNvSpPr>
          <p:nvPr>
            <p:ph type="dt" sz="half" idx="10"/>
          </p:nvPr>
        </p:nvSpPr>
        <p:spPr/>
        <p:txBody>
          <a:bodyPr/>
          <a:lstStyle/>
          <a:p>
            <a:fld id="{16F16022-E409-4A54-B110-1A7E903E7528}" type="datetime1">
              <a:rPr lang="en-US" smtClean="0"/>
              <a:pPr/>
              <a:t>11/1/2019</a:t>
            </a:fld>
            <a:endParaRPr lang="en-US"/>
          </a:p>
        </p:txBody>
      </p:sp>
      <p:pic>
        <p:nvPicPr>
          <p:cNvPr id="6" name="~PP807.WAV">
            <a:hlinkClick r:id="" action="ppaction://media"/>
          </p:cNvPr>
          <p:cNvPicPr>
            <a:picLocks noRot="1" noChangeAspect="1"/>
          </p:cNvPicPr>
          <p:nvPr>
            <a:wavAudioFile r:embed="rId2" name="~PP807.WAV"/>
          </p:nvPr>
        </p:nvPicPr>
        <p:blipFill>
          <a:blip r:embed="rId6" cstate="print"/>
          <a:stretch>
            <a:fillRect/>
          </a:stretch>
        </p:blipFill>
        <p:spPr>
          <a:xfrm>
            <a:off x="8696325" y="6410325"/>
            <a:ext cx="304800" cy="304800"/>
          </a:xfrm>
          <a:prstGeom prst="rect">
            <a:avLst/>
          </a:prstGeom>
        </p:spPr>
      </p:pic>
    </p:spTree>
  </p:cSld>
  <p:clrMapOvr>
    <a:masterClrMapping/>
  </p:clrMapOvr>
  <p:transition advTm="43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Strengths and Bias’</a:t>
            </a:r>
          </a:p>
        </p:txBody>
      </p:sp>
      <p:sp>
        <p:nvSpPr>
          <p:cNvPr id="3" name="Content Placeholder 2"/>
          <p:cNvSpPr>
            <a:spLocks noGrp="1"/>
          </p:cNvSpPr>
          <p:nvPr>
            <p:ph idx="1"/>
          </p:nvPr>
        </p:nvSpPr>
        <p:spPr>
          <a:xfrm>
            <a:off x="457200" y="1981200"/>
            <a:ext cx="8229600" cy="3657600"/>
          </a:xfrm>
        </p:spPr>
        <p:txBody>
          <a:bodyPr>
            <a:normAutofit lnSpcReduction="10000"/>
          </a:bodyPr>
          <a:lstStyle/>
          <a:p>
            <a:r>
              <a:rPr lang="en-US" dirty="0"/>
              <a:t>It is fast and generally very accurate</a:t>
            </a:r>
          </a:p>
          <a:p>
            <a:r>
              <a:rPr lang="en-US" dirty="0"/>
              <a:t>The main bias’ here are anchoring if the therapist is heavily invested in the diagnosis and premature closure. </a:t>
            </a:r>
          </a:p>
          <a:p>
            <a:r>
              <a:rPr lang="en-US" dirty="0"/>
              <a:t>De-biasing takes the form of actively trying to disprove the diagnosis so ask and do other than confirmatory questions and tests</a:t>
            </a:r>
          </a:p>
          <a:p>
            <a:pPr>
              <a:buNone/>
            </a:pPr>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41</a:t>
            </a:fld>
            <a:endParaRPr lang="en-US" dirty="0"/>
          </a:p>
        </p:txBody>
      </p:sp>
      <p:sp>
        <p:nvSpPr>
          <p:cNvPr id="5" name="Date Placeholder 4"/>
          <p:cNvSpPr>
            <a:spLocks noGrp="1"/>
          </p:cNvSpPr>
          <p:nvPr>
            <p:ph type="dt" sz="half" idx="10"/>
          </p:nvPr>
        </p:nvSpPr>
        <p:spPr/>
        <p:txBody>
          <a:bodyPr/>
          <a:lstStyle/>
          <a:p>
            <a:fld id="{3A798A9D-2011-42F9-B0C8-7A0579870DF8}" type="datetime1">
              <a:rPr lang="en-US" smtClean="0"/>
              <a:pPr/>
              <a:t>11/1/2019</a:t>
            </a:fld>
            <a:endParaRPr lang="en-US"/>
          </a:p>
        </p:txBody>
      </p:sp>
      <p:pic>
        <p:nvPicPr>
          <p:cNvPr id="8" name="~PP1310.WAV">
            <a:hlinkClick r:id="" action="ppaction://media"/>
          </p:cNvPr>
          <p:cNvPicPr>
            <a:picLocks noRot="1" noChangeAspect="1"/>
          </p:cNvPicPr>
          <p:nvPr>
            <a:wavAudioFile r:embed="rId1" name="~PP1310.WAV"/>
          </p:nvPr>
        </p:nvPicPr>
        <p:blipFill>
          <a:blip r:embed="rId4" cstate="print"/>
          <a:stretch>
            <a:fillRect/>
          </a:stretch>
        </p:blipFill>
        <p:spPr>
          <a:xfrm>
            <a:off x="8696325" y="6410325"/>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838200"/>
            <a:ext cx="5334000" cy="5334000"/>
          </a:xfrm>
        </p:spPr>
        <p:txBody>
          <a:bodyPr>
            <a:normAutofit/>
          </a:bodyPr>
          <a:lstStyle/>
          <a:p>
            <a:r>
              <a:rPr lang="en-US" dirty="0"/>
              <a:t>Developing trust in your ability to thin slice may be problematic</a:t>
            </a:r>
          </a:p>
          <a:p>
            <a:r>
              <a:rPr lang="en-US" dirty="0"/>
              <a:t>Probably the biggest problem with this method of clinical reasoning is that it does not seem teachable, rather the clinician has to allow it to develop over time and not be afraid to trust it</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42</a:t>
            </a:fld>
            <a:endParaRPr lang="en-US"/>
          </a:p>
        </p:txBody>
      </p:sp>
      <p:pic>
        <p:nvPicPr>
          <p:cNvPr id="57346" name="Picture 2" descr="http://thumbs.dreamstime.com/thumbimg_214/1196630255483F7t.jpg">
            <a:hlinkClick r:id="rId4"/>
          </p:cNvPr>
          <p:cNvPicPr>
            <a:picLocks noChangeAspect="1" noChangeArrowheads="1"/>
          </p:cNvPicPr>
          <p:nvPr/>
        </p:nvPicPr>
        <p:blipFill>
          <a:blip r:embed="rId5" cstate="print"/>
          <a:srcRect/>
          <a:stretch>
            <a:fillRect/>
          </a:stretch>
        </p:blipFill>
        <p:spPr bwMode="auto">
          <a:xfrm>
            <a:off x="0" y="2277806"/>
            <a:ext cx="3276600" cy="4580194"/>
          </a:xfrm>
          <a:prstGeom prst="rect">
            <a:avLst/>
          </a:prstGeom>
          <a:noFill/>
        </p:spPr>
      </p:pic>
      <p:sp>
        <p:nvSpPr>
          <p:cNvPr id="5" name="Date Placeholder 4"/>
          <p:cNvSpPr>
            <a:spLocks noGrp="1"/>
          </p:cNvSpPr>
          <p:nvPr>
            <p:ph type="dt" sz="half" idx="10"/>
          </p:nvPr>
        </p:nvSpPr>
        <p:spPr/>
        <p:txBody>
          <a:bodyPr/>
          <a:lstStyle/>
          <a:p>
            <a:fld id="{DA45DD8D-747B-403C-B287-4CAF968053A5}" type="datetime1">
              <a:rPr lang="en-US" smtClean="0"/>
              <a:pPr/>
              <a:t>11/1/2019</a:t>
            </a:fld>
            <a:endParaRPr lang="en-US"/>
          </a:p>
        </p:txBody>
      </p:sp>
      <p:pic>
        <p:nvPicPr>
          <p:cNvPr id="6" name="~PP3163.WAV">
            <a:hlinkClick r:id="" action="ppaction://media"/>
          </p:cNvPr>
          <p:cNvPicPr>
            <a:picLocks noRot="1" noChangeAspect="1"/>
          </p:cNvPicPr>
          <p:nvPr>
            <a:wavAudioFile r:embed="rId1" name="~PP3163.WAV"/>
          </p:nvPr>
        </p:nvPicPr>
        <p:blipFill>
          <a:blip r:embed="rId6" cstate="print"/>
          <a:stretch>
            <a:fillRect/>
          </a:stretch>
        </p:blipFill>
        <p:spPr>
          <a:xfrm>
            <a:off x="8696325" y="6410325"/>
            <a:ext cx="304800" cy="304800"/>
          </a:xfrm>
          <a:prstGeom prst="rect">
            <a:avLst/>
          </a:prstGeom>
        </p:spPr>
      </p:pic>
    </p:spTree>
  </p:cSld>
  <p:clrMapOvr>
    <a:masterClrMapping/>
  </p:clrMapOvr>
  <p:transition advTm="28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Set algorithms, Decision Trees, Protocols</a:t>
            </a:r>
          </a:p>
        </p:txBody>
      </p:sp>
      <p:sp>
        <p:nvSpPr>
          <p:cNvPr id="3" name="Content Placeholder 2"/>
          <p:cNvSpPr>
            <a:spLocks noGrp="1"/>
          </p:cNvSpPr>
          <p:nvPr>
            <p:ph idx="1"/>
          </p:nvPr>
        </p:nvSpPr>
        <p:spPr>
          <a:xfrm>
            <a:off x="457200" y="1600200"/>
            <a:ext cx="8229600" cy="4571999"/>
          </a:xfrm>
        </p:spPr>
        <p:txBody>
          <a:bodyPr>
            <a:normAutofit lnSpcReduction="10000"/>
          </a:bodyPr>
          <a:lstStyle/>
          <a:p>
            <a:r>
              <a:rPr lang="en-US" dirty="0"/>
              <a:t>A pre-set step-by-step sequence to follow in the solving of a problem. The “if this, then this and if that then that” approach</a:t>
            </a:r>
          </a:p>
          <a:p>
            <a:r>
              <a:rPr lang="en-US" dirty="0"/>
              <a:t>In medicine this is mainly used by novices and is perhaps the most bias-free method of examination and treatment</a:t>
            </a:r>
          </a:p>
          <a:p>
            <a:r>
              <a:rPr lang="en-US" dirty="0"/>
              <a:t>It is also the most stultifying method and followed blindly precludes independent thought</a:t>
            </a:r>
          </a:p>
        </p:txBody>
      </p:sp>
      <p:sp>
        <p:nvSpPr>
          <p:cNvPr id="5" name="Slide Number Placeholder 4"/>
          <p:cNvSpPr>
            <a:spLocks noGrp="1"/>
          </p:cNvSpPr>
          <p:nvPr>
            <p:ph type="sldNum" sz="quarter" idx="12"/>
          </p:nvPr>
        </p:nvSpPr>
        <p:spPr/>
        <p:txBody>
          <a:bodyPr/>
          <a:lstStyle/>
          <a:p>
            <a:fld id="{4ED32BA3-E34B-4845-9A59-44F2EEB6FAF1}" type="slidenum">
              <a:rPr lang="en-US" smtClean="0"/>
              <a:pPr/>
              <a:t>43</a:t>
            </a:fld>
            <a:endParaRPr lang="en-US" dirty="0"/>
          </a:p>
        </p:txBody>
      </p:sp>
      <p:graphicFrame>
        <p:nvGraphicFramePr>
          <p:cNvPr id="71682" name="Object 2"/>
          <p:cNvGraphicFramePr>
            <a:graphicFrameLocks noChangeAspect="1"/>
          </p:cNvGraphicFramePr>
          <p:nvPr/>
        </p:nvGraphicFramePr>
        <p:xfrm>
          <a:off x="7277100" y="5257800"/>
          <a:ext cx="1866900" cy="1600200"/>
        </p:xfrm>
        <a:graphic>
          <a:graphicData uri="http://schemas.openxmlformats.org/presentationml/2006/ole">
            <p:oleObj spid="_x0000_s134148" name="WizFlow Flowchart" r:id="rId5" imgW="7067550" imgH="6057900" progId="">
              <p:embed/>
            </p:oleObj>
          </a:graphicData>
        </a:graphic>
      </p:graphicFrame>
      <p:sp>
        <p:nvSpPr>
          <p:cNvPr id="6" name="Date Placeholder 5"/>
          <p:cNvSpPr>
            <a:spLocks noGrp="1"/>
          </p:cNvSpPr>
          <p:nvPr>
            <p:ph type="dt" sz="half" idx="10"/>
          </p:nvPr>
        </p:nvSpPr>
        <p:spPr/>
        <p:txBody>
          <a:bodyPr/>
          <a:lstStyle/>
          <a:p>
            <a:fld id="{2E06A215-41B9-4970-A8A1-C6D7FA1F3BAB}" type="datetime1">
              <a:rPr lang="en-US" smtClean="0"/>
              <a:pPr/>
              <a:t>11/1/2019</a:t>
            </a:fld>
            <a:endParaRPr lang="en-US"/>
          </a:p>
        </p:txBody>
      </p:sp>
      <p:pic>
        <p:nvPicPr>
          <p:cNvPr id="7" name="~PP1222.WAV">
            <a:hlinkClick r:id="" action="ppaction://media"/>
          </p:cNvPr>
          <p:cNvPicPr>
            <a:picLocks noRot="1" noChangeAspect="1"/>
          </p:cNvPicPr>
          <p:nvPr>
            <a:wavAudioFile r:embed="rId2" name="~PP1222.WAV"/>
          </p:nvPr>
        </p:nvPicPr>
        <p:blipFill>
          <a:blip r:embed="rId6" cstate="print"/>
          <a:stretch>
            <a:fillRect/>
          </a:stretch>
        </p:blipFill>
        <p:spPr>
          <a:xfrm>
            <a:off x="8696325" y="6410325"/>
            <a:ext cx="304800" cy="304800"/>
          </a:xfrm>
          <a:prstGeom prst="rect">
            <a:avLst/>
          </a:prstGeom>
        </p:spPr>
      </p:pic>
    </p:spTree>
  </p:cSld>
  <p:clrMapOvr>
    <a:masterClrMapping/>
  </p:clrMapOvr>
  <p:transition advTm="36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ctr">
              <a:buNone/>
            </a:pPr>
            <a:r>
              <a:rPr lang="en-US" i="1" dirty="0"/>
              <a:t>“Medical algorithms based on best practice can assist everyone involved in delivery of standardized treatment via a wide range of clinical care providers. Many are presented as protocols and it is a key task in training to ensure people step outside the protocol when necessary. In our present state of knowledge, generating hints and producing guidelines may be less satisfying to the authors, but more appropriate.”</a:t>
            </a:r>
          </a:p>
        </p:txBody>
      </p:sp>
      <p:sp>
        <p:nvSpPr>
          <p:cNvPr id="4" name="Slide Number Placeholder 3"/>
          <p:cNvSpPr>
            <a:spLocks noGrp="1"/>
          </p:cNvSpPr>
          <p:nvPr>
            <p:ph type="sldNum" sz="quarter" idx="12"/>
          </p:nvPr>
        </p:nvSpPr>
        <p:spPr/>
        <p:txBody>
          <a:bodyPr/>
          <a:lstStyle/>
          <a:p>
            <a:fld id="{BB9D9C57-38D2-4CF3-8F55-0AF44E3402FF}" type="slidenum">
              <a:rPr lang="en-US" smtClean="0"/>
              <a:pPr/>
              <a:t>44</a:t>
            </a:fld>
            <a:endParaRPr lang="en-US"/>
          </a:p>
        </p:txBody>
      </p:sp>
      <p:sp>
        <p:nvSpPr>
          <p:cNvPr id="5" name="Date Placeholder 4"/>
          <p:cNvSpPr>
            <a:spLocks noGrp="1"/>
          </p:cNvSpPr>
          <p:nvPr>
            <p:ph type="dt" sz="half" idx="10"/>
          </p:nvPr>
        </p:nvSpPr>
        <p:spPr/>
        <p:txBody>
          <a:bodyPr/>
          <a:lstStyle/>
          <a:p>
            <a:fld id="{6F6F1FDD-3CE7-4A40-BDE3-7EFDAFC52621}" type="datetime1">
              <a:rPr lang="en-US" smtClean="0"/>
              <a:pPr/>
              <a:t>11/1/2019</a:t>
            </a:fld>
            <a:endParaRPr lang="en-US"/>
          </a:p>
        </p:txBody>
      </p:sp>
      <p:pic>
        <p:nvPicPr>
          <p:cNvPr id="7" name="~PP1094.WAV">
            <a:hlinkClick r:id="" action="ppaction://media"/>
          </p:cNvPr>
          <p:cNvPicPr>
            <a:picLocks noRot="1" noChangeAspect="1"/>
          </p:cNvPicPr>
          <p:nvPr>
            <a:wavAudioFile r:embed="rId1" name="~PP1094.WAV"/>
          </p:nvPr>
        </p:nvPicPr>
        <p:blipFill>
          <a:blip r:embed="rId4" cstate="print"/>
          <a:stretch>
            <a:fillRect/>
          </a:stretch>
        </p:blipFill>
        <p:spPr>
          <a:xfrm>
            <a:off x="8696325" y="6410325"/>
            <a:ext cx="304800" cy="304800"/>
          </a:xfrm>
          <a:prstGeom prst="rect">
            <a:avLst/>
          </a:prstGeom>
        </p:spPr>
      </p:pic>
    </p:spTree>
  </p:cSld>
  <p:clrMapOvr>
    <a:masterClrMapping/>
  </p:clrMapOvr>
  <p:transition advTm="24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D32BA3-E34B-4845-9A59-44F2EEB6FAF1}" type="slidenum">
              <a:rPr lang="en-US" smtClean="0"/>
              <a:pPr/>
              <a:t>45</a:t>
            </a:fld>
            <a:endParaRPr lang="en-US" dirty="0"/>
          </a:p>
        </p:txBody>
      </p:sp>
      <p:graphicFrame>
        <p:nvGraphicFramePr>
          <p:cNvPr id="135171" name="Object 3"/>
          <p:cNvGraphicFramePr>
            <a:graphicFrameLocks noChangeAspect="1"/>
          </p:cNvGraphicFramePr>
          <p:nvPr/>
        </p:nvGraphicFramePr>
        <p:xfrm>
          <a:off x="1228725" y="352425"/>
          <a:ext cx="6686550" cy="6153150"/>
        </p:xfrm>
        <a:graphic>
          <a:graphicData uri="http://schemas.openxmlformats.org/presentationml/2006/ole">
            <p:oleObj spid="_x0000_s135173" name="WizFlow Flowchart" r:id="rId5" imgW="6686550" imgH="6153150" progId="">
              <p:embed/>
            </p:oleObj>
          </a:graphicData>
        </a:graphic>
      </p:graphicFrame>
      <p:sp>
        <p:nvSpPr>
          <p:cNvPr id="4" name="Date Placeholder 3"/>
          <p:cNvSpPr>
            <a:spLocks noGrp="1"/>
          </p:cNvSpPr>
          <p:nvPr>
            <p:ph type="dt" sz="half" idx="10"/>
          </p:nvPr>
        </p:nvSpPr>
        <p:spPr/>
        <p:txBody>
          <a:bodyPr/>
          <a:lstStyle/>
          <a:p>
            <a:fld id="{86A9E5D6-32E2-40A3-82B8-6CCD86B78B88}" type="datetime1">
              <a:rPr lang="en-US" smtClean="0"/>
              <a:pPr/>
              <a:t>11/1/2019</a:t>
            </a:fld>
            <a:endParaRPr lang="en-US"/>
          </a:p>
        </p:txBody>
      </p:sp>
      <p:pic>
        <p:nvPicPr>
          <p:cNvPr id="6" name="~PP2979.WAV">
            <a:hlinkClick r:id="" action="ppaction://media"/>
          </p:cNvPr>
          <p:cNvPicPr>
            <a:picLocks noRot="1" noChangeAspect="1"/>
          </p:cNvPicPr>
          <p:nvPr>
            <a:wavAudioFile r:embed="rId2" name="~PP2979.WAV"/>
          </p:nvPr>
        </p:nvPicPr>
        <p:blipFill>
          <a:blip r:embed="rId6" cstate="print"/>
          <a:stretch>
            <a:fillRect/>
          </a:stretch>
        </p:blipFill>
        <p:spPr>
          <a:xfrm>
            <a:off x="8696325" y="6410325"/>
            <a:ext cx="304800" cy="304800"/>
          </a:xfrm>
          <a:prstGeom prst="rect">
            <a:avLst/>
          </a:prstGeom>
        </p:spPr>
      </p:pic>
    </p:spTree>
  </p:cSld>
  <p:clrMapOvr>
    <a:masterClrMapping/>
  </p:clrMapOvr>
  <p:transition advTm="37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9D9C57-38D2-4CF3-8F55-0AF44E3402FF}" type="slidenum">
              <a:rPr lang="en-US" smtClean="0"/>
              <a:pPr/>
              <a:t>46</a:t>
            </a:fld>
            <a:endParaRPr lang="en-US"/>
          </a:p>
        </p:txBody>
      </p:sp>
      <p:sp>
        <p:nvSpPr>
          <p:cNvPr id="2560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6001" name="Object 1"/>
          <p:cNvGraphicFramePr>
            <a:graphicFrameLocks noChangeAspect="1"/>
          </p:cNvGraphicFramePr>
          <p:nvPr/>
        </p:nvGraphicFramePr>
        <p:xfrm>
          <a:off x="381000" y="152400"/>
          <a:ext cx="8229600" cy="6211765"/>
        </p:xfrm>
        <a:graphic>
          <a:graphicData uri="http://schemas.openxmlformats.org/presentationml/2006/ole">
            <p:oleObj spid="_x0000_s256003" name="WizFlow Diagram" r:id="rId5" imgW="25298400" imgH="19354800" progId="">
              <p:embed/>
            </p:oleObj>
          </a:graphicData>
        </a:graphic>
      </p:graphicFrame>
      <p:sp>
        <p:nvSpPr>
          <p:cNvPr id="5" name="Date Placeholder 4"/>
          <p:cNvSpPr>
            <a:spLocks noGrp="1"/>
          </p:cNvSpPr>
          <p:nvPr>
            <p:ph type="dt" sz="half" idx="10"/>
          </p:nvPr>
        </p:nvSpPr>
        <p:spPr/>
        <p:txBody>
          <a:bodyPr/>
          <a:lstStyle/>
          <a:p>
            <a:fld id="{978D6600-AF74-4D30-AE1B-05D3802D76AC}" type="datetime1">
              <a:rPr lang="en-US" smtClean="0"/>
              <a:pPr/>
              <a:t>11/1/2019</a:t>
            </a:fld>
            <a:endParaRPr lang="en-US"/>
          </a:p>
        </p:txBody>
      </p:sp>
      <p:pic>
        <p:nvPicPr>
          <p:cNvPr id="6" name="~PP1701.WAV">
            <a:hlinkClick r:id="" action="ppaction://media"/>
          </p:cNvPr>
          <p:cNvPicPr>
            <a:picLocks noRot="1" noChangeAspect="1"/>
          </p:cNvPicPr>
          <p:nvPr>
            <a:wavAudioFile r:embed="rId2" name="~PP1701.WAV"/>
          </p:nvPr>
        </p:nvPicPr>
        <p:blipFill>
          <a:blip r:embed="rId6" cstate="print"/>
          <a:stretch>
            <a:fillRect/>
          </a:stretch>
        </p:blipFill>
        <p:spPr>
          <a:xfrm>
            <a:off x="8696325" y="6410325"/>
            <a:ext cx="304800" cy="304800"/>
          </a:xfrm>
          <a:prstGeom prst="rect">
            <a:avLst/>
          </a:prstGeom>
        </p:spPr>
      </p:pic>
    </p:spTree>
  </p:cSld>
  <p:clrMapOvr>
    <a:masterClrMapping/>
  </p:clrMapOvr>
  <p:transition advTm="1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idx="1"/>
          </p:nvPr>
        </p:nvSpPr>
        <p:spPr>
          <a:xfrm>
            <a:off x="457200" y="2057400"/>
            <a:ext cx="8229600" cy="2667000"/>
          </a:xfrm>
        </p:spPr>
        <p:txBody>
          <a:bodyPr/>
          <a:lstStyle/>
          <a:p>
            <a:r>
              <a:rPr lang="en-US" dirty="0"/>
              <a:t>Canadian C. Spine Rules</a:t>
            </a:r>
          </a:p>
          <a:p>
            <a:r>
              <a:rPr lang="en-US" dirty="0"/>
              <a:t>NEXUS LRC</a:t>
            </a:r>
          </a:p>
          <a:p>
            <a:r>
              <a:rPr lang="en-US" dirty="0"/>
              <a:t>Ottawa Rules for the Ankle and Knee</a:t>
            </a:r>
          </a:p>
          <a:p>
            <a:r>
              <a:rPr lang="en-US" dirty="0"/>
              <a:t>Goldman’s Algorithm for Heart Triage</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47</a:t>
            </a:fld>
            <a:endParaRPr lang="en-US"/>
          </a:p>
        </p:txBody>
      </p:sp>
      <p:sp>
        <p:nvSpPr>
          <p:cNvPr id="5" name="Date Placeholder 4"/>
          <p:cNvSpPr>
            <a:spLocks noGrp="1"/>
          </p:cNvSpPr>
          <p:nvPr>
            <p:ph type="dt" sz="half" idx="10"/>
          </p:nvPr>
        </p:nvSpPr>
        <p:spPr/>
        <p:txBody>
          <a:bodyPr/>
          <a:lstStyle/>
          <a:p>
            <a:fld id="{D6EF2A9F-E0F6-4E03-AA36-AFF17B5FFF92}" type="datetime1">
              <a:rPr lang="en-US" smtClean="0"/>
              <a:pPr/>
              <a:t>11/1/2019</a:t>
            </a:fld>
            <a:endParaRPr lang="en-US"/>
          </a:p>
        </p:txBody>
      </p:sp>
      <p:pic>
        <p:nvPicPr>
          <p:cNvPr id="6" name="~PP3320.WAV">
            <a:hlinkClick r:id="" action="ppaction://media"/>
          </p:cNvPr>
          <p:cNvPicPr>
            <a:picLocks noRot="1" noChangeAspect="1"/>
          </p:cNvPicPr>
          <p:nvPr>
            <a:wavAudioFile r:embed="rId1" name="~PP3320.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E.g.. Goldman’s Algorithm</a:t>
            </a:r>
          </a:p>
        </p:txBody>
      </p:sp>
      <p:sp>
        <p:nvSpPr>
          <p:cNvPr id="4" name="Slide Number Placeholder 3"/>
          <p:cNvSpPr>
            <a:spLocks noGrp="1"/>
          </p:cNvSpPr>
          <p:nvPr>
            <p:ph type="sldNum" sz="quarter" idx="12"/>
          </p:nvPr>
        </p:nvSpPr>
        <p:spPr/>
        <p:txBody>
          <a:bodyPr/>
          <a:lstStyle/>
          <a:p>
            <a:fld id="{4ED32BA3-E34B-4845-9A59-44F2EEB6FAF1}" type="slidenum">
              <a:rPr lang="en-US" smtClean="0"/>
              <a:pPr/>
              <a:t>48</a:t>
            </a:fld>
            <a:endParaRPr lang="en-US" dirty="0"/>
          </a:p>
        </p:txBody>
      </p:sp>
      <p:sp>
        <p:nvSpPr>
          <p:cNvPr id="7" name="TextBox 6"/>
          <p:cNvSpPr txBox="1"/>
          <p:nvPr/>
        </p:nvSpPr>
        <p:spPr>
          <a:xfrm>
            <a:off x="914400" y="1752600"/>
            <a:ext cx="6781800" cy="4031873"/>
          </a:xfrm>
          <a:prstGeom prst="rect">
            <a:avLst/>
          </a:prstGeom>
          <a:noFill/>
        </p:spPr>
        <p:txBody>
          <a:bodyPr wrap="square" rtlCol="0">
            <a:spAutoFit/>
          </a:bodyPr>
          <a:lstStyle/>
          <a:p>
            <a:pPr>
              <a:buFont typeface="Arial" pitchFamily="34" charset="0"/>
              <a:buChar char="•"/>
            </a:pPr>
            <a:r>
              <a:rPr lang="en-US" sz="3200" dirty="0"/>
              <a:t>This is a mathematical heuristic algorithm designed to determine which patients with chest pain were undergoing a serious heart attack</a:t>
            </a:r>
          </a:p>
          <a:p>
            <a:pPr>
              <a:buFont typeface="Arial" pitchFamily="34" charset="0"/>
              <a:buChar char="•"/>
            </a:pPr>
            <a:r>
              <a:rPr lang="en-US" sz="3200" dirty="0"/>
              <a:t>Only 4 items were allowed and the decision as to which unit to admit them was made on those 4 things and nothing else</a:t>
            </a:r>
          </a:p>
        </p:txBody>
      </p:sp>
      <p:sp>
        <p:nvSpPr>
          <p:cNvPr id="5" name="Date Placeholder 4"/>
          <p:cNvSpPr>
            <a:spLocks noGrp="1"/>
          </p:cNvSpPr>
          <p:nvPr>
            <p:ph type="dt" sz="half" idx="10"/>
          </p:nvPr>
        </p:nvSpPr>
        <p:spPr/>
        <p:txBody>
          <a:bodyPr/>
          <a:lstStyle/>
          <a:p>
            <a:fld id="{A707A957-454A-4235-9961-1C4E93EDB3FC}" type="datetime1">
              <a:rPr lang="en-US" smtClean="0"/>
              <a:pPr/>
              <a:t>11/1/2019</a:t>
            </a:fld>
            <a:endParaRPr lang="en-US"/>
          </a:p>
        </p:txBody>
      </p:sp>
      <p:pic>
        <p:nvPicPr>
          <p:cNvPr id="6" name="~PP2016.WAV">
            <a:hlinkClick r:id="" action="ppaction://media"/>
          </p:cNvPr>
          <p:cNvPicPr>
            <a:picLocks noRot="1" noChangeAspect="1"/>
          </p:cNvPicPr>
          <p:nvPr>
            <a:wavAudioFile r:embed="rId1" name="~PP2016.WAV"/>
          </p:nvPr>
        </p:nvPicPr>
        <p:blipFill>
          <a:blip r:embed="rId4" cstate="print"/>
          <a:stretch>
            <a:fillRect/>
          </a:stretch>
        </p:blipFill>
        <p:spPr>
          <a:xfrm>
            <a:off x="8696325" y="6410325"/>
            <a:ext cx="304800" cy="304800"/>
          </a:xfrm>
          <a:prstGeom prst="rect">
            <a:avLst/>
          </a:prstGeom>
        </p:spPr>
      </p:pic>
    </p:spTree>
  </p:cSld>
  <p:clrMapOvr>
    <a:masterClrMapping/>
  </p:clrMapOvr>
  <p:transition advTm="21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ox(i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box(in)">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05000"/>
            <a:ext cx="8229600" cy="2438399"/>
          </a:xfrm>
        </p:spPr>
        <p:txBody>
          <a:bodyPr>
            <a:normAutofit/>
          </a:bodyPr>
          <a:lstStyle/>
          <a:p>
            <a:pPr algn="ctr">
              <a:buNone/>
            </a:pPr>
            <a:r>
              <a:rPr lang="en-US" dirty="0"/>
              <a:t>Over the years it out-performed the physicians who were right between 75-85% of the time with serious patients and the algorithm was 95% accurate saving lives and money.</a:t>
            </a:r>
          </a:p>
        </p:txBody>
      </p:sp>
      <p:sp>
        <p:nvSpPr>
          <p:cNvPr id="5" name="Slide Number Placeholder 4"/>
          <p:cNvSpPr>
            <a:spLocks noGrp="1"/>
          </p:cNvSpPr>
          <p:nvPr>
            <p:ph type="sldNum" sz="quarter" idx="12"/>
          </p:nvPr>
        </p:nvSpPr>
        <p:spPr/>
        <p:txBody>
          <a:bodyPr/>
          <a:lstStyle/>
          <a:p>
            <a:fld id="{4ED32BA3-E34B-4845-9A59-44F2EEB6FAF1}" type="slidenum">
              <a:rPr lang="en-US" smtClean="0"/>
              <a:pPr/>
              <a:t>49</a:t>
            </a:fld>
            <a:endParaRPr lang="en-US" dirty="0"/>
          </a:p>
        </p:txBody>
      </p:sp>
      <p:sp>
        <p:nvSpPr>
          <p:cNvPr id="4" name="Date Placeholder 3"/>
          <p:cNvSpPr>
            <a:spLocks noGrp="1"/>
          </p:cNvSpPr>
          <p:nvPr>
            <p:ph type="dt" sz="half" idx="10"/>
          </p:nvPr>
        </p:nvSpPr>
        <p:spPr/>
        <p:txBody>
          <a:bodyPr/>
          <a:lstStyle/>
          <a:p>
            <a:fld id="{F97C35DC-79F1-4B70-BE80-B2EA14A21614}" type="datetime1">
              <a:rPr lang="en-US" smtClean="0"/>
              <a:pPr/>
              <a:t>11/1/2019</a:t>
            </a:fld>
            <a:endParaRPr lang="en-US"/>
          </a:p>
        </p:txBody>
      </p:sp>
      <p:pic>
        <p:nvPicPr>
          <p:cNvPr id="6" name="~PP832.WAV">
            <a:hlinkClick r:id="" action="ppaction://media"/>
          </p:cNvPr>
          <p:cNvPicPr>
            <a:picLocks noRot="1" noChangeAspect="1"/>
          </p:cNvPicPr>
          <p:nvPr>
            <a:wavAudioFile r:embed="rId1" name="~PP832.WAV"/>
          </p:nvPr>
        </p:nvPicPr>
        <p:blipFill>
          <a:blip r:embed="rId4" cstate="print"/>
          <a:stretch>
            <a:fillRect/>
          </a:stretch>
        </p:blipFill>
        <p:spPr>
          <a:xfrm>
            <a:off x="8696325" y="6410325"/>
            <a:ext cx="304800" cy="304800"/>
          </a:xfrm>
          <a:prstGeom prst="rect">
            <a:avLst/>
          </a:prstGeom>
        </p:spPr>
      </p:pic>
    </p:spTree>
  </p:cSld>
  <p:clrMapOvr>
    <a:masterClrMapping/>
  </p:clrMapOvr>
  <p:transition advTm="12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Reasoning</a:t>
            </a:r>
          </a:p>
        </p:txBody>
      </p:sp>
      <p:sp>
        <p:nvSpPr>
          <p:cNvPr id="3" name="Content Placeholder 2"/>
          <p:cNvSpPr>
            <a:spLocks noGrp="1"/>
          </p:cNvSpPr>
          <p:nvPr>
            <p:ph idx="1"/>
          </p:nvPr>
        </p:nvSpPr>
        <p:spPr>
          <a:xfrm>
            <a:off x="457200" y="1752600"/>
            <a:ext cx="8229600" cy="3962400"/>
          </a:xfrm>
        </p:spPr>
        <p:txBody>
          <a:bodyPr>
            <a:normAutofit fontScale="92500" lnSpcReduction="10000"/>
          </a:bodyPr>
          <a:lstStyle/>
          <a:p>
            <a:pPr algn="ctr">
              <a:buNone/>
            </a:pPr>
            <a:r>
              <a:rPr lang="en-US" dirty="0"/>
              <a:t>“….consists of mental processes of discernment, analyzing and evaluating. It includes all possible processes of reflecting upon a tangible or intangible item in order to form a solid judgment that reconciles scientific evidence with common sense.”</a:t>
            </a:r>
          </a:p>
          <a:p>
            <a:pPr algn="ctr">
              <a:buNone/>
            </a:pPr>
            <a:endParaRPr lang="en-US" dirty="0"/>
          </a:p>
          <a:p>
            <a:pPr>
              <a:buNone/>
            </a:pPr>
            <a:endParaRPr lang="en-US" sz="1200" dirty="0"/>
          </a:p>
          <a:p>
            <a:pPr>
              <a:buNone/>
            </a:pPr>
            <a:endParaRPr lang="en-US" sz="1200" dirty="0"/>
          </a:p>
          <a:p>
            <a:pPr>
              <a:buNone/>
            </a:pPr>
            <a:endParaRPr lang="en-US" sz="1200" dirty="0"/>
          </a:p>
          <a:p>
            <a:pPr>
              <a:buNone/>
            </a:pPr>
            <a:r>
              <a:rPr lang="en-US" sz="1200" dirty="0"/>
              <a:t>Babylon.com from </a:t>
            </a:r>
            <a:r>
              <a:rPr lang="en-US" sz="1200" dirty="0" err="1"/>
              <a:t>WIkipedia</a:t>
            </a:r>
            <a:endParaRPr lang="en-US" sz="1200" dirty="0"/>
          </a:p>
        </p:txBody>
      </p:sp>
      <p:sp>
        <p:nvSpPr>
          <p:cNvPr id="4" name="Date Placeholder 3"/>
          <p:cNvSpPr>
            <a:spLocks noGrp="1"/>
          </p:cNvSpPr>
          <p:nvPr>
            <p:ph type="dt" sz="half" idx="10"/>
          </p:nvPr>
        </p:nvSpPr>
        <p:spPr/>
        <p:txBody>
          <a:bodyPr/>
          <a:lstStyle/>
          <a:p>
            <a:fld id="{E5332B32-F4D4-4EA2-A08E-0E721BCE6D98}" type="datetime1">
              <a:rPr lang="en-US" smtClean="0"/>
              <a:pPr/>
              <a:t>11/4/2019</a:t>
            </a:fld>
            <a:endParaRPr lang="en-US" dirty="0"/>
          </a:p>
        </p:txBody>
      </p:sp>
      <p:sp>
        <p:nvSpPr>
          <p:cNvPr id="6" name="Slide Number Placeholder 5"/>
          <p:cNvSpPr>
            <a:spLocks noGrp="1"/>
          </p:cNvSpPr>
          <p:nvPr>
            <p:ph type="sldNum" sz="quarter" idx="12"/>
          </p:nvPr>
        </p:nvSpPr>
        <p:spPr/>
        <p:txBody>
          <a:bodyPr/>
          <a:lstStyle/>
          <a:p>
            <a:fld id="{4ED32BA3-E34B-4845-9A59-44F2EEB6FAF1}" type="slidenum">
              <a:rPr lang="en-US" smtClean="0"/>
              <a:pPr/>
              <a:t>5</a:t>
            </a:fld>
            <a:endParaRPr lang="en-US" dirty="0"/>
          </a:p>
        </p:txBody>
      </p:sp>
      <p:pic>
        <p:nvPicPr>
          <p:cNvPr id="10" name="~PP86.WAV">
            <a:hlinkClick r:id="" action="ppaction://media"/>
          </p:cNvPr>
          <p:cNvPicPr>
            <a:picLocks noRot="1" noChangeAspect="1"/>
          </p:cNvPicPr>
          <p:nvPr>
            <a:wavAudioFile r:embed="rId1" name="~PP86.WAV"/>
          </p:nvPr>
        </p:nvPicPr>
        <p:blipFill>
          <a:blip r:embed="rId4" cstate="print"/>
          <a:stretch>
            <a:fillRect/>
          </a:stretch>
        </p:blipFill>
        <p:spPr>
          <a:xfrm>
            <a:off x="8696325" y="6410325"/>
            <a:ext cx="304800" cy="304800"/>
          </a:xfrm>
          <a:prstGeom prst="rect">
            <a:avLst/>
          </a:prstGeom>
        </p:spPr>
      </p:pic>
    </p:spTree>
  </p:cSld>
  <p:clrMapOvr>
    <a:masterClrMapping/>
  </p:clrMapOvr>
  <p:transition advTm="6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9D9C57-38D2-4CF3-8F55-0AF44E3402FF}" type="slidenum">
              <a:rPr lang="en-US" smtClean="0"/>
              <a:pPr/>
              <a:t>50</a:t>
            </a:fld>
            <a:endParaRPr lang="en-US"/>
          </a:p>
        </p:txBody>
      </p:sp>
      <p:sp>
        <p:nvSpPr>
          <p:cNvPr id="5" name="Content Placeholder 4"/>
          <p:cNvSpPr txBox="1">
            <a:spLocks noGrp="1"/>
          </p:cNvSpPr>
          <p:nvPr>
            <p:ph idx="1"/>
          </p:nvPr>
        </p:nvSpPr>
        <p:spPr>
          <a:xfrm>
            <a:off x="457200" y="838200"/>
            <a:ext cx="8229600" cy="4795159"/>
          </a:xfrm>
          <a:prstGeom prst="rect">
            <a:avLst/>
          </a:prstGeom>
          <a:noFill/>
        </p:spPr>
        <p:txBody>
          <a:bodyPr wrap="square" rtlCol="0">
            <a:spAutoFit/>
          </a:bodyPr>
          <a:lstStyle/>
          <a:p>
            <a:r>
              <a:rPr lang="en-US" dirty="0"/>
              <a:t>What Goldman did was ignore predisposing factors such as family history, diabetes, stress level, weight, diet etc and concentrate on diagnosing the condition by the presentation. </a:t>
            </a:r>
          </a:p>
          <a:p>
            <a:r>
              <a:rPr lang="en-US" dirty="0"/>
              <a:t>He reasoned that intellectual effort was better spent finding and treating the causes of the condition once the patient was undergoing proper care for the immediate problem</a:t>
            </a:r>
          </a:p>
          <a:p>
            <a:endParaRPr lang="en-US" sz="1200" dirty="0"/>
          </a:p>
          <a:p>
            <a:endParaRPr lang="en-US" sz="1200" dirty="0"/>
          </a:p>
          <a:p>
            <a:endParaRPr lang="en-US" sz="1200" dirty="0"/>
          </a:p>
        </p:txBody>
      </p:sp>
      <p:sp>
        <p:nvSpPr>
          <p:cNvPr id="6" name="TextBox 5"/>
          <p:cNvSpPr txBox="1"/>
          <p:nvPr/>
        </p:nvSpPr>
        <p:spPr>
          <a:xfrm>
            <a:off x="533400" y="6096000"/>
            <a:ext cx="7315200" cy="646331"/>
          </a:xfrm>
          <a:prstGeom prst="rect">
            <a:avLst/>
          </a:prstGeom>
          <a:noFill/>
        </p:spPr>
        <p:txBody>
          <a:bodyPr wrap="square" rtlCol="0">
            <a:spAutoFit/>
          </a:bodyPr>
          <a:lstStyle/>
          <a:p>
            <a:r>
              <a:rPr lang="en-US" sz="1200" dirty="0"/>
              <a:t>Goldman, Lee. A computer-derived protocol to aid in the diagnosis of emergency room patients with acute chest pain. NEJM 334:23 1996</a:t>
            </a:r>
          </a:p>
          <a:p>
            <a:r>
              <a:rPr lang="en-US" sz="1200" dirty="0"/>
              <a:t>Reilly, B. et al. Triage of patients with chest pain in the emergency department. A J Medicine 112 2002</a:t>
            </a:r>
          </a:p>
        </p:txBody>
      </p:sp>
      <p:sp>
        <p:nvSpPr>
          <p:cNvPr id="7" name="Date Placeholder 6"/>
          <p:cNvSpPr>
            <a:spLocks noGrp="1"/>
          </p:cNvSpPr>
          <p:nvPr>
            <p:ph type="dt" sz="half" idx="10"/>
          </p:nvPr>
        </p:nvSpPr>
        <p:spPr/>
        <p:txBody>
          <a:bodyPr/>
          <a:lstStyle/>
          <a:p>
            <a:fld id="{58F94CEF-9A79-44EA-984C-BFBFE3DA17DB}" type="datetime1">
              <a:rPr lang="en-US" smtClean="0"/>
              <a:pPr/>
              <a:t>11/1/2019</a:t>
            </a:fld>
            <a:endParaRPr lang="en-US"/>
          </a:p>
        </p:txBody>
      </p:sp>
      <p:pic>
        <p:nvPicPr>
          <p:cNvPr id="9" name="~PP540.WAV">
            <a:hlinkClick r:id="" action="ppaction://media"/>
          </p:cNvPr>
          <p:cNvPicPr>
            <a:picLocks noRot="1" noChangeAspect="1"/>
          </p:cNvPicPr>
          <p:nvPr>
            <a:wavAudioFile r:embed="rId1" name="~PP540.WAV"/>
          </p:nvPr>
        </p:nvPicPr>
        <p:blipFill>
          <a:blip r:embed="rId4" cstate="print"/>
          <a:stretch>
            <a:fillRect/>
          </a:stretch>
        </p:blipFill>
        <p:spPr>
          <a:xfrm>
            <a:off x="8696325" y="6410325"/>
            <a:ext cx="304800" cy="304800"/>
          </a:xfrm>
          <a:prstGeom prst="rect">
            <a:avLst/>
          </a:prstGeom>
        </p:spPr>
      </p:pic>
    </p:spTree>
  </p:cSld>
  <p:clrMapOvr>
    <a:masterClrMapping/>
  </p:clrMapOvr>
  <p:transition advTm="263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3" name="Content Placeholder 2"/>
          <p:cNvSpPr>
            <a:spLocks noGrp="1"/>
          </p:cNvSpPr>
          <p:nvPr>
            <p:ph idx="1"/>
          </p:nvPr>
        </p:nvSpPr>
        <p:spPr>
          <a:xfrm>
            <a:off x="457200" y="1600200"/>
            <a:ext cx="8229600" cy="4114799"/>
          </a:xfrm>
        </p:spPr>
        <p:txBody>
          <a:bodyPr>
            <a:normAutofit/>
          </a:bodyPr>
          <a:lstStyle/>
          <a:p>
            <a:r>
              <a:rPr lang="en-US" dirty="0"/>
              <a:t>This method can produce excellent results for the novice</a:t>
            </a:r>
          </a:p>
          <a:p>
            <a:r>
              <a:rPr lang="en-US" dirty="0"/>
              <a:t>At its best it is almost a binary operation</a:t>
            </a:r>
          </a:p>
          <a:p>
            <a:r>
              <a:rPr lang="en-US" dirty="0"/>
              <a:t>It is almost completely bias free (allowing the non-bias of the algorithm designer)</a:t>
            </a:r>
          </a:p>
          <a:p>
            <a:r>
              <a:rPr lang="en-US" dirty="0"/>
              <a:t>It tends to be efficient</a:t>
            </a:r>
          </a:p>
          <a:p>
            <a:endParaRPr lang="en-US" dirty="0"/>
          </a:p>
        </p:txBody>
      </p:sp>
      <p:sp>
        <p:nvSpPr>
          <p:cNvPr id="4" name="Slide Number Placeholder 3"/>
          <p:cNvSpPr>
            <a:spLocks noGrp="1"/>
          </p:cNvSpPr>
          <p:nvPr>
            <p:ph type="sldNum" sz="quarter" idx="12"/>
          </p:nvPr>
        </p:nvSpPr>
        <p:spPr/>
        <p:txBody>
          <a:bodyPr/>
          <a:lstStyle/>
          <a:p>
            <a:fld id="{4ED32BA3-E34B-4845-9A59-44F2EEB6FAF1}" type="slidenum">
              <a:rPr lang="en-US" smtClean="0"/>
              <a:pPr/>
              <a:t>51</a:t>
            </a:fld>
            <a:endParaRPr lang="en-US" dirty="0"/>
          </a:p>
        </p:txBody>
      </p:sp>
      <p:sp>
        <p:nvSpPr>
          <p:cNvPr id="5" name="Date Placeholder 4"/>
          <p:cNvSpPr>
            <a:spLocks noGrp="1"/>
          </p:cNvSpPr>
          <p:nvPr>
            <p:ph type="dt" sz="half" idx="10"/>
          </p:nvPr>
        </p:nvSpPr>
        <p:spPr/>
        <p:txBody>
          <a:bodyPr/>
          <a:lstStyle/>
          <a:p>
            <a:fld id="{42E458C1-D954-4BC9-9471-1CF1406BDFF4}" type="datetime1">
              <a:rPr lang="en-US" smtClean="0"/>
              <a:pPr/>
              <a:t>11/1/2019</a:t>
            </a:fld>
            <a:endParaRPr lang="en-US"/>
          </a:p>
        </p:txBody>
      </p:sp>
      <p:pic>
        <p:nvPicPr>
          <p:cNvPr id="6" name="~PP1520.WAV">
            <a:hlinkClick r:id="" action="ppaction://media"/>
          </p:cNvPr>
          <p:cNvPicPr>
            <a:picLocks noRot="1" noChangeAspect="1"/>
          </p:cNvPicPr>
          <p:nvPr>
            <a:wavAudioFile r:embed="rId1" name="~PP1520.WAV"/>
          </p:nvPr>
        </p:nvPicPr>
        <p:blipFill>
          <a:blip r:embed="rId4" cstate="print"/>
          <a:stretch>
            <a:fillRect/>
          </a:stretch>
        </p:blipFill>
        <p:spPr>
          <a:xfrm>
            <a:off x="8696325" y="6410325"/>
            <a:ext cx="304800" cy="304800"/>
          </a:xfrm>
          <a:prstGeom prst="rect">
            <a:avLst/>
          </a:prstGeom>
        </p:spPr>
      </p:pic>
    </p:spTree>
  </p:cSld>
  <p:clrMapOvr>
    <a:masterClrMapping/>
  </p:clrMapOvr>
  <p:transition advTm="9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8229600" cy="4038600"/>
          </a:xfrm>
        </p:spPr>
        <p:txBody>
          <a:bodyPr>
            <a:normAutofit fontScale="92500" lnSpcReduction="20000"/>
          </a:bodyPr>
          <a:lstStyle/>
          <a:p>
            <a:r>
              <a:rPr lang="en-US" dirty="0"/>
              <a:t>It does not handle complex patients well because such conditions usually do not lend themselves to simple  yes/no responses</a:t>
            </a:r>
          </a:p>
          <a:p>
            <a:r>
              <a:rPr lang="en-US" dirty="0"/>
              <a:t>It is only as good as the designer</a:t>
            </a:r>
          </a:p>
          <a:p>
            <a:r>
              <a:rPr lang="en-US" dirty="0"/>
              <a:t>It does not allow the patient to become involved in the process except as a “yes/no” answering machine</a:t>
            </a:r>
          </a:p>
          <a:p>
            <a:r>
              <a:rPr lang="en-US" dirty="0"/>
              <a:t>It tends to suppress independent thought and innovation and so is probably counter-productive in the long-term</a:t>
            </a:r>
          </a:p>
          <a:p>
            <a:endParaRPr lang="en-US" dirty="0"/>
          </a:p>
        </p:txBody>
      </p:sp>
      <p:sp>
        <p:nvSpPr>
          <p:cNvPr id="4" name="Slide Number Placeholder 3"/>
          <p:cNvSpPr>
            <a:spLocks noGrp="1"/>
          </p:cNvSpPr>
          <p:nvPr>
            <p:ph type="sldNum" sz="quarter" idx="12"/>
          </p:nvPr>
        </p:nvSpPr>
        <p:spPr/>
        <p:txBody>
          <a:bodyPr/>
          <a:lstStyle/>
          <a:p>
            <a:fld id="{BB9D9C57-38D2-4CF3-8F55-0AF44E3402FF}" type="slidenum">
              <a:rPr lang="en-US" smtClean="0"/>
              <a:pPr/>
              <a:t>52</a:t>
            </a:fld>
            <a:endParaRPr lang="en-US"/>
          </a:p>
        </p:txBody>
      </p:sp>
      <p:pic>
        <p:nvPicPr>
          <p:cNvPr id="5" name="Picture 4" descr="http://thumbs.dreamstime.com/thumbimg_327/1225224366EW22G3.jpg">
            <a:hlinkClick r:id="rId4"/>
          </p:cNvPr>
          <p:cNvPicPr>
            <a:picLocks noChangeAspect="1" noChangeArrowheads="1"/>
          </p:cNvPicPr>
          <p:nvPr/>
        </p:nvPicPr>
        <p:blipFill>
          <a:blip r:embed="rId5" cstate="print"/>
          <a:stretch>
            <a:fillRect/>
          </a:stretch>
        </p:blipFill>
        <p:spPr bwMode="auto">
          <a:xfrm>
            <a:off x="5791200" y="4119880"/>
            <a:ext cx="3352800" cy="2738120"/>
          </a:xfrm>
          <a:prstGeom prst="ellipse">
            <a:avLst/>
          </a:prstGeom>
          <a:ln>
            <a:noFill/>
          </a:ln>
          <a:effectLst>
            <a:softEdge rad="112500"/>
          </a:effectLst>
        </p:spPr>
      </p:pic>
      <p:sp>
        <p:nvSpPr>
          <p:cNvPr id="6" name="Date Placeholder 5"/>
          <p:cNvSpPr>
            <a:spLocks noGrp="1"/>
          </p:cNvSpPr>
          <p:nvPr>
            <p:ph type="dt" sz="half" idx="10"/>
          </p:nvPr>
        </p:nvSpPr>
        <p:spPr/>
        <p:txBody>
          <a:bodyPr/>
          <a:lstStyle/>
          <a:p>
            <a:fld id="{2AC16265-1D98-4274-8798-CA0197149AAC}" type="datetime1">
              <a:rPr lang="en-US" smtClean="0"/>
              <a:pPr/>
              <a:t>11/1/2019</a:t>
            </a:fld>
            <a:endParaRPr lang="en-US"/>
          </a:p>
        </p:txBody>
      </p:sp>
      <p:pic>
        <p:nvPicPr>
          <p:cNvPr id="7" name="~PP3833.WAV">
            <a:hlinkClick r:id="" action="ppaction://media"/>
          </p:cNvPr>
          <p:cNvPicPr>
            <a:picLocks noRot="1" noChangeAspect="1"/>
          </p:cNvPicPr>
          <p:nvPr>
            <a:wavAudioFile r:embed="rId1" name="~PP3833.WAV"/>
          </p:nvPr>
        </p:nvPicPr>
        <p:blipFill>
          <a:blip r:embed="rId6" cstate="print"/>
          <a:stretch>
            <a:fillRect/>
          </a:stretch>
        </p:blipFill>
        <p:spPr>
          <a:xfrm>
            <a:off x="8696325" y="6410325"/>
            <a:ext cx="304800" cy="304800"/>
          </a:xfrm>
          <a:prstGeom prst="rect">
            <a:avLst/>
          </a:prstGeom>
        </p:spPr>
      </p:pic>
    </p:spTree>
  </p:cSld>
  <p:clrMapOvr>
    <a:masterClrMapping/>
  </p:clrMapOvr>
  <p:transition advTm="14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ox(i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Jim Meadows\Local Settings\Temporary Internet Files\Content.IE5\ANP8LGTT\MMAG00595_0000[1].gif"/>
          <p:cNvPicPr>
            <a:picLocks noChangeAspect="1" noChangeArrowheads="1" noCrop="1"/>
          </p:cNvPicPr>
          <p:nvPr/>
        </p:nvPicPr>
        <p:blipFill>
          <a:blip r:embed="rId4" cstate="print"/>
          <a:srcRect/>
          <a:stretch>
            <a:fillRect/>
          </a:stretch>
        </p:blipFill>
        <p:spPr bwMode="auto">
          <a:xfrm>
            <a:off x="7315200" y="304800"/>
            <a:ext cx="1828800" cy="1901228"/>
          </a:xfrm>
          <a:prstGeom prst="rect">
            <a:avLst/>
          </a:prstGeom>
          <a:noFill/>
        </p:spPr>
      </p:pic>
      <p:sp>
        <p:nvSpPr>
          <p:cNvPr id="2" name="Title 1"/>
          <p:cNvSpPr>
            <a:spLocks noGrp="1"/>
          </p:cNvSpPr>
          <p:nvPr>
            <p:ph type="title"/>
          </p:nvPr>
        </p:nvSpPr>
        <p:spPr/>
        <p:txBody>
          <a:bodyPr>
            <a:normAutofit fontScale="90000"/>
          </a:bodyPr>
          <a:lstStyle/>
          <a:p>
            <a:r>
              <a:rPr lang="en-US" dirty="0"/>
              <a:t>Hypothetic-deduction:</a:t>
            </a:r>
            <a:br>
              <a:rPr lang="en-US" dirty="0"/>
            </a:br>
            <a:r>
              <a:rPr lang="en-US" dirty="0"/>
              <a:t>the Ultimate Heuristic</a:t>
            </a:r>
            <a:br>
              <a:rPr lang="en-US" dirty="0"/>
            </a:br>
            <a:endParaRPr lang="en-US" dirty="0"/>
          </a:p>
        </p:txBody>
      </p:sp>
      <p:sp>
        <p:nvSpPr>
          <p:cNvPr id="3" name="Content Placeholder 2"/>
          <p:cNvSpPr>
            <a:spLocks noGrp="1"/>
          </p:cNvSpPr>
          <p:nvPr>
            <p:ph idx="1"/>
          </p:nvPr>
        </p:nvSpPr>
        <p:spPr>
          <a:xfrm>
            <a:off x="609600" y="2514600"/>
            <a:ext cx="8229600" cy="2667000"/>
          </a:xfrm>
        </p:spPr>
        <p:txBody>
          <a:bodyPr>
            <a:normAutofit/>
          </a:bodyPr>
          <a:lstStyle/>
          <a:p>
            <a:r>
              <a:rPr lang="en-US" dirty="0"/>
              <a:t>This is the most widely used method  of clinical reasoning by the non-expert</a:t>
            </a:r>
          </a:p>
          <a:p>
            <a:r>
              <a:rPr lang="en-US" dirty="0"/>
              <a:t>It is the generation of a hypothesis from information available to the clinician</a:t>
            </a:r>
          </a:p>
          <a:p>
            <a:endParaRPr lang="en-US" dirty="0"/>
          </a:p>
          <a:p>
            <a:endParaRPr lang="en-US"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53</a:t>
            </a:fld>
            <a:endParaRPr lang="en-US" dirty="0"/>
          </a:p>
        </p:txBody>
      </p:sp>
      <p:sp>
        <p:nvSpPr>
          <p:cNvPr id="6" name="Date Placeholder 5"/>
          <p:cNvSpPr>
            <a:spLocks noGrp="1"/>
          </p:cNvSpPr>
          <p:nvPr>
            <p:ph type="dt" sz="half" idx="10"/>
          </p:nvPr>
        </p:nvSpPr>
        <p:spPr/>
        <p:txBody>
          <a:bodyPr/>
          <a:lstStyle/>
          <a:p>
            <a:fld id="{B9303721-12EF-4F0E-BA06-ADBF3786D0C8}" type="datetime1">
              <a:rPr lang="en-US" smtClean="0"/>
              <a:pPr/>
              <a:t>11/1/2019</a:t>
            </a:fld>
            <a:endParaRPr lang="en-US"/>
          </a:p>
        </p:txBody>
      </p:sp>
      <p:pic>
        <p:nvPicPr>
          <p:cNvPr id="8" name="~PP2170.WAV">
            <a:hlinkClick r:id="" action="ppaction://media"/>
          </p:cNvPr>
          <p:cNvPicPr>
            <a:picLocks noRot="1" noChangeAspect="1"/>
          </p:cNvPicPr>
          <p:nvPr>
            <a:wavAudioFile r:embed="rId1" name="~PP2170.WAV"/>
          </p:nvPr>
        </p:nvPicPr>
        <p:blipFill>
          <a:blip r:embed="rId5" cstate="print"/>
          <a:stretch>
            <a:fillRect/>
          </a:stretch>
        </p:blipFill>
        <p:spPr>
          <a:xfrm>
            <a:off x="8696325" y="6410325"/>
            <a:ext cx="304800" cy="304800"/>
          </a:xfrm>
          <a:prstGeom prst="rect">
            <a:avLst/>
          </a:prstGeom>
        </p:spPr>
      </p:pic>
    </p:spTree>
  </p:cSld>
  <p:clrMapOvr>
    <a:masterClrMapping/>
  </p:clrMapOvr>
  <p:transition advTm="16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ox(in)">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Jim Meadows\Local Settings\Temporary Internet Files\Content.IE5\ANP8LGTT\MMAG00595_0000[1].gif"/>
          <p:cNvPicPr>
            <a:picLocks noChangeAspect="1" noChangeArrowheads="1" noCrop="1"/>
          </p:cNvPicPr>
          <p:nvPr/>
        </p:nvPicPr>
        <p:blipFill>
          <a:blip r:embed="rId4" cstate="print"/>
          <a:srcRect/>
          <a:stretch>
            <a:fillRect/>
          </a:stretch>
        </p:blipFill>
        <p:spPr bwMode="auto">
          <a:xfrm>
            <a:off x="7315200" y="304800"/>
            <a:ext cx="1828800" cy="1901228"/>
          </a:xfrm>
          <a:prstGeom prst="rect">
            <a:avLst/>
          </a:prstGeom>
          <a:noFill/>
        </p:spPr>
      </p:pic>
      <p:sp>
        <p:nvSpPr>
          <p:cNvPr id="2" name="Title 1"/>
          <p:cNvSpPr>
            <a:spLocks noGrp="1"/>
          </p:cNvSpPr>
          <p:nvPr>
            <p:ph type="title"/>
          </p:nvPr>
        </p:nvSpPr>
        <p:spPr/>
        <p:txBody>
          <a:bodyPr>
            <a:normAutofit fontScale="90000"/>
          </a:bodyPr>
          <a:lstStyle/>
          <a:p>
            <a:r>
              <a:rPr lang="en-US" dirty="0"/>
              <a:t>Hypothetic-deduction:</a:t>
            </a:r>
            <a:br>
              <a:rPr lang="en-US" dirty="0"/>
            </a:br>
            <a:r>
              <a:rPr lang="en-US" dirty="0"/>
              <a:t>the Ultimate Heuristic</a:t>
            </a:r>
            <a:br>
              <a:rPr lang="en-US" dirty="0"/>
            </a:br>
            <a:endParaRPr lang="en-US" dirty="0"/>
          </a:p>
        </p:txBody>
      </p:sp>
      <p:sp>
        <p:nvSpPr>
          <p:cNvPr id="3" name="Content Placeholder 2"/>
          <p:cNvSpPr>
            <a:spLocks noGrp="1"/>
          </p:cNvSpPr>
          <p:nvPr>
            <p:ph idx="1"/>
          </p:nvPr>
        </p:nvSpPr>
        <p:spPr>
          <a:xfrm>
            <a:off x="609600" y="2514600"/>
            <a:ext cx="8229600" cy="3505200"/>
          </a:xfrm>
        </p:spPr>
        <p:txBody>
          <a:bodyPr>
            <a:normAutofit/>
          </a:bodyPr>
          <a:lstStyle/>
          <a:p>
            <a:r>
              <a:rPr lang="en-US" dirty="0"/>
              <a:t>In PT it is generally taught that no conclusion should be arrived at until </a:t>
            </a:r>
            <a:r>
              <a:rPr lang="en-US" b="1" dirty="0"/>
              <a:t>all</a:t>
            </a:r>
            <a:r>
              <a:rPr lang="en-US" dirty="0"/>
              <a:t> available information is in and considered</a:t>
            </a:r>
          </a:p>
          <a:p>
            <a:r>
              <a:rPr lang="en-US" dirty="0"/>
              <a:t>In real life though it impossible to withhold forming hypotheses during the information gathering process</a:t>
            </a:r>
          </a:p>
          <a:p>
            <a:endParaRPr lang="en-US" dirty="0"/>
          </a:p>
        </p:txBody>
      </p:sp>
      <p:sp>
        <p:nvSpPr>
          <p:cNvPr id="5" name="Slide Number Placeholder 4"/>
          <p:cNvSpPr>
            <a:spLocks noGrp="1"/>
          </p:cNvSpPr>
          <p:nvPr>
            <p:ph type="sldNum" sz="quarter" idx="12"/>
          </p:nvPr>
        </p:nvSpPr>
        <p:spPr/>
        <p:txBody>
          <a:bodyPr/>
          <a:lstStyle/>
          <a:p>
            <a:fld id="{4ED32BA3-E34B-4845-9A59-44F2EEB6FAF1}" type="slidenum">
              <a:rPr lang="en-US" smtClean="0"/>
              <a:pPr/>
              <a:t>54</a:t>
            </a:fld>
            <a:endParaRPr lang="en-US" dirty="0"/>
          </a:p>
        </p:txBody>
      </p:sp>
      <p:sp>
        <p:nvSpPr>
          <p:cNvPr id="6" name="Date Placeholder 5"/>
          <p:cNvSpPr>
            <a:spLocks noGrp="1"/>
          </p:cNvSpPr>
          <p:nvPr>
            <p:ph type="dt" sz="half" idx="10"/>
          </p:nvPr>
        </p:nvSpPr>
        <p:spPr/>
        <p:txBody>
          <a:bodyPr/>
          <a:lstStyle/>
          <a:p>
            <a:fld id="{13D10D91-DFD2-4FFB-A166-C31B44C64851}" type="datetime1">
              <a:rPr lang="en-US" smtClean="0"/>
              <a:pPr/>
              <a:t>11/1/2019</a:t>
            </a:fld>
            <a:endParaRPr lang="en-US"/>
          </a:p>
        </p:txBody>
      </p:sp>
      <p:pic>
        <p:nvPicPr>
          <p:cNvPr id="7" name="~PP1770.WAV">
            <a:hlinkClick r:id="" action="ppaction://media"/>
          </p:cNvPr>
          <p:cNvPicPr>
            <a:picLocks noRot="1" noChangeAspect="1"/>
          </p:cNvPicPr>
          <p:nvPr>
            <a:wavAudioFile r:embed="rId1" name="~PP1770.WAV"/>
          </p:nvPr>
        </p:nvPicPr>
        <p:blipFill>
          <a:blip r:embed="rId5" cstate="print"/>
          <a:stretch>
            <a:fillRect/>
          </a:stretch>
        </p:blipFill>
        <p:spPr>
          <a:xfrm>
            <a:off x="8696325" y="6410325"/>
            <a:ext cx="304800" cy="304800"/>
          </a:xfrm>
          <a:prstGeom prst="rect">
            <a:avLst/>
          </a:prstGeom>
        </p:spPr>
      </p:pic>
    </p:spTree>
  </p:cSld>
  <p:clrMapOvr>
    <a:masterClrMapping/>
  </p:clrMapOvr>
  <p:transition advTm="221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525963"/>
          </a:xfrm>
        </p:spPr>
        <p:txBody>
          <a:bodyPr>
            <a:normAutofit fontScale="92500" lnSpcReduction="10000"/>
          </a:bodyPr>
          <a:lstStyle/>
          <a:p>
            <a:r>
              <a:rPr lang="en-US" dirty="0"/>
              <a:t>Ignoring the unrealistic restriction on forming an opinion of the underlying condition by the end of the subjective examination the clinician may have changed the “diagnosis” a number of times but should have at least 70% confidence that the “diagnosis” will turn out to be correct</a:t>
            </a:r>
          </a:p>
          <a:p>
            <a:r>
              <a:rPr lang="en-US" dirty="0"/>
              <a:t>The objective examination is therefore primarily undertaken to convert the provisional diagnosis into the final diagnosis by “proving” it and making it more precise</a:t>
            </a:r>
          </a:p>
        </p:txBody>
      </p:sp>
      <p:sp>
        <p:nvSpPr>
          <p:cNvPr id="4" name="Slide Number Placeholder 3"/>
          <p:cNvSpPr>
            <a:spLocks noGrp="1"/>
          </p:cNvSpPr>
          <p:nvPr>
            <p:ph type="sldNum" sz="quarter" idx="12"/>
          </p:nvPr>
        </p:nvSpPr>
        <p:spPr/>
        <p:txBody>
          <a:bodyPr/>
          <a:lstStyle/>
          <a:p>
            <a:fld id="{4ED32BA3-E34B-4845-9A59-44F2EEB6FAF1}" type="slidenum">
              <a:rPr lang="en-US" smtClean="0"/>
              <a:pPr/>
              <a:t>55</a:t>
            </a:fld>
            <a:endParaRPr lang="en-US" dirty="0"/>
          </a:p>
        </p:txBody>
      </p:sp>
      <p:sp>
        <p:nvSpPr>
          <p:cNvPr id="5" name="Date Placeholder 4"/>
          <p:cNvSpPr>
            <a:spLocks noGrp="1"/>
          </p:cNvSpPr>
          <p:nvPr>
            <p:ph type="dt" sz="half" idx="10"/>
          </p:nvPr>
        </p:nvSpPr>
        <p:spPr/>
        <p:txBody>
          <a:bodyPr/>
          <a:lstStyle/>
          <a:p>
            <a:fld id="{A8909B20-9027-4373-9BB9-34E9072705E1}" type="datetime1">
              <a:rPr lang="en-US" smtClean="0"/>
              <a:pPr/>
              <a:t>11/1/2019</a:t>
            </a:fld>
            <a:endParaRPr lang="en-US"/>
          </a:p>
        </p:txBody>
      </p:sp>
      <p:pic>
        <p:nvPicPr>
          <p:cNvPr id="9" name="~PP4037.WAV">
            <a:hlinkClick r:id="" action="ppaction://media"/>
          </p:cNvPr>
          <p:cNvPicPr>
            <a:picLocks noRot="1" noChangeAspect="1"/>
          </p:cNvPicPr>
          <p:nvPr>
            <a:wavAudioFile r:embed="rId1" name="~PP4037.WAV"/>
          </p:nvPr>
        </p:nvPicPr>
        <p:blipFill>
          <a:blip r:embed="rId4" cstate="print"/>
          <a:stretch>
            <a:fillRect/>
          </a:stretch>
        </p:blipFill>
        <p:spPr>
          <a:xfrm>
            <a:off x="8696325" y="6410325"/>
            <a:ext cx="304800" cy="304800"/>
          </a:xfrm>
          <a:prstGeom prst="rect">
            <a:avLst/>
          </a:prstGeom>
        </p:spPr>
      </p:pic>
    </p:spTree>
  </p:cSld>
  <p:clrMapOvr>
    <a:masterClrMapping/>
  </p:clrMapOvr>
  <p:transition advTm="26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and Weaknesses</a:t>
            </a:r>
          </a:p>
        </p:txBody>
      </p:sp>
      <p:sp>
        <p:nvSpPr>
          <p:cNvPr id="3" name="Content Placeholder 2"/>
          <p:cNvSpPr>
            <a:spLocks noGrp="1"/>
          </p:cNvSpPr>
          <p:nvPr>
            <p:ph idx="1"/>
          </p:nvPr>
        </p:nvSpPr>
        <p:spPr>
          <a:xfrm>
            <a:off x="381000" y="2209800"/>
            <a:ext cx="8229600" cy="3429000"/>
          </a:xfrm>
        </p:spPr>
        <p:txBody>
          <a:bodyPr>
            <a:normAutofit lnSpcReduction="10000"/>
          </a:bodyPr>
          <a:lstStyle/>
          <a:p>
            <a:r>
              <a:rPr lang="en-US" dirty="0"/>
              <a:t>The idea of not forming a “diagnosis” until all the information is in is not at all scientific, unless we are computers, but forming and reforming hypotheses in light of incoming new information is scientific in the very real sense of the word and constantly has an end point in view.</a:t>
            </a:r>
          </a:p>
        </p:txBody>
      </p:sp>
      <p:sp>
        <p:nvSpPr>
          <p:cNvPr id="4" name="Slide Number Placeholder 3"/>
          <p:cNvSpPr>
            <a:spLocks noGrp="1"/>
          </p:cNvSpPr>
          <p:nvPr>
            <p:ph type="sldNum" sz="quarter" idx="12"/>
          </p:nvPr>
        </p:nvSpPr>
        <p:spPr/>
        <p:txBody>
          <a:bodyPr/>
          <a:lstStyle/>
          <a:p>
            <a:fld id="{4ED32BA3-E34B-4845-9A59-44F2EEB6FAF1}" type="slidenum">
              <a:rPr lang="en-US" smtClean="0"/>
              <a:pPr/>
              <a:t>56</a:t>
            </a:fld>
            <a:endParaRPr lang="en-US" dirty="0"/>
          </a:p>
        </p:txBody>
      </p:sp>
      <p:sp>
        <p:nvSpPr>
          <p:cNvPr id="5" name="Date Placeholder 4"/>
          <p:cNvSpPr>
            <a:spLocks noGrp="1"/>
          </p:cNvSpPr>
          <p:nvPr>
            <p:ph type="dt" sz="half" idx="10"/>
          </p:nvPr>
        </p:nvSpPr>
        <p:spPr/>
        <p:txBody>
          <a:bodyPr/>
          <a:lstStyle/>
          <a:p>
            <a:fld id="{29E8CD0A-968E-4CBD-B067-57564864C96D}" type="datetime1">
              <a:rPr lang="en-US" smtClean="0"/>
              <a:pPr/>
              <a:t>11/1/2019</a:t>
            </a:fld>
            <a:endParaRPr lang="en-US"/>
          </a:p>
        </p:txBody>
      </p:sp>
      <p:pic>
        <p:nvPicPr>
          <p:cNvPr id="8" name="~PP1840.WAV">
            <a:hlinkClick r:id="" action="ppaction://media"/>
          </p:cNvPr>
          <p:cNvPicPr>
            <a:picLocks noRot="1" noChangeAspect="1"/>
          </p:cNvPicPr>
          <p:nvPr>
            <a:wavAudioFile r:embed="rId1" name="~PP1840.WAV"/>
          </p:nvPr>
        </p:nvPicPr>
        <p:blipFill>
          <a:blip r:embed="rId4" cstate="print"/>
          <a:stretch>
            <a:fillRect/>
          </a:stretch>
        </p:blipFill>
        <p:spPr>
          <a:xfrm>
            <a:off x="8696325" y="6410325"/>
            <a:ext cx="304800" cy="304800"/>
          </a:xfrm>
          <a:prstGeom prst="rect">
            <a:avLst/>
          </a:prstGeom>
        </p:spPr>
      </p:pic>
    </p:spTree>
  </p:cSld>
  <p:clrMapOvr>
    <a:masterClrMapping/>
  </p:clrMapOvr>
  <p:transition advTm="19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3124200"/>
          </a:xfrm>
        </p:spPr>
        <p:txBody>
          <a:bodyPr>
            <a:normAutofit/>
          </a:bodyPr>
          <a:lstStyle/>
          <a:p>
            <a:r>
              <a:rPr lang="en-US" dirty="0"/>
              <a:t>The weakness is that the shear amount of information can overwhelm the clinician.</a:t>
            </a:r>
          </a:p>
          <a:p>
            <a:r>
              <a:rPr lang="en-US" dirty="0"/>
              <a:t>The probability of diagnostic and information anchoring, base rate neglect or regression to the familiar bias are very real.  </a:t>
            </a:r>
          </a:p>
        </p:txBody>
      </p:sp>
      <p:sp>
        <p:nvSpPr>
          <p:cNvPr id="5" name="Slide Number Placeholder 4"/>
          <p:cNvSpPr>
            <a:spLocks noGrp="1"/>
          </p:cNvSpPr>
          <p:nvPr>
            <p:ph type="sldNum" sz="quarter" idx="12"/>
          </p:nvPr>
        </p:nvSpPr>
        <p:spPr/>
        <p:txBody>
          <a:bodyPr/>
          <a:lstStyle/>
          <a:p>
            <a:fld id="{4ED32BA3-E34B-4845-9A59-44F2EEB6FAF1}" type="slidenum">
              <a:rPr lang="en-US" smtClean="0"/>
              <a:pPr/>
              <a:t>57</a:t>
            </a:fld>
            <a:endParaRPr lang="en-US" dirty="0"/>
          </a:p>
        </p:txBody>
      </p:sp>
      <p:pic>
        <p:nvPicPr>
          <p:cNvPr id="6" name="Picture 2" descr="http://t3.gstatic.com/images?q=tbn:ANd9GcTRdeZBOBDfuK95y0ZYkj9XrJXbgJxSn2Z4WvxUFdtKj3hsTuFo"/>
          <p:cNvPicPr>
            <a:picLocks noChangeAspect="1" noChangeArrowheads="1"/>
          </p:cNvPicPr>
          <p:nvPr/>
        </p:nvPicPr>
        <p:blipFill>
          <a:blip r:embed="rId4" cstate="print"/>
          <a:srcRect/>
          <a:stretch>
            <a:fillRect/>
          </a:stretch>
        </p:blipFill>
        <p:spPr bwMode="auto">
          <a:xfrm>
            <a:off x="2438400" y="4038600"/>
            <a:ext cx="3329592" cy="2562225"/>
          </a:xfrm>
          <a:prstGeom prst="rect">
            <a:avLst/>
          </a:prstGeom>
          <a:noFill/>
        </p:spPr>
      </p:pic>
      <p:sp>
        <p:nvSpPr>
          <p:cNvPr id="7" name="Date Placeholder 6"/>
          <p:cNvSpPr>
            <a:spLocks noGrp="1"/>
          </p:cNvSpPr>
          <p:nvPr>
            <p:ph type="dt" sz="half" idx="10"/>
          </p:nvPr>
        </p:nvSpPr>
        <p:spPr/>
        <p:txBody>
          <a:bodyPr/>
          <a:lstStyle/>
          <a:p>
            <a:fld id="{6DDDA114-B422-4BFB-8059-8AF068E8C668}" type="datetime1">
              <a:rPr lang="en-US" smtClean="0"/>
              <a:pPr/>
              <a:t>11/1/2019</a:t>
            </a:fld>
            <a:endParaRPr lang="en-US"/>
          </a:p>
        </p:txBody>
      </p:sp>
      <p:pic>
        <p:nvPicPr>
          <p:cNvPr id="10" name="~PP1693.WAV">
            <a:hlinkClick r:id="" action="ppaction://media"/>
          </p:cNvPr>
          <p:cNvPicPr>
            <a:picLocks noRot="1" noChangeAspect="1"/>
          </p:cNvPicPr>
          <p:nvPr>
            <a:wavAudioFile r:embed="rId1" name="~PP1693.WAV"/>
          </p:nvPr>
        </p:nvPicPr>
        <p:blipFill>
          <a:blip r:embed="rId5" cstate="print"/>
          <a:stretch>
            <a:fillRect/>
          </a:stretch>
        </p:blipFill>
        <p:spPr>
          <a:xfrm>
            <a:off x="8696325" y="6410325"/>
            <a:ext cx="304800" cy="304800"/>
          </a:xfrm>
          <a:prstGeom prst="rect">
            <a:avLst/>
          </a:prstGeom>
        </p:spPr>
      </p:pic>
    </p:spTree>
  </p:cSld>
  <p:clrMapOvr>
    <a:masterClrMapping/>
  </p:clrMapOvr>
  <p:transition advTm="25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Script Focused Deduction</a:t>
            </a:r>
          </a:p>
        </p:txBody>
      </p:sp>
      <p:sp>
        <p:nvSpPr>
          <p:cNvPr id="3" name="Content Placeholder 2"/>
          <p:cNvSpPr>
            <a:spLocks noGrp="1"/>
          </p:cNvSpPr>
          <p:nvPr>
            <p:ph idx="1"/>
          </p:nvPr>
        </p:nvSpPr>
        <p:spPr/>
        <p:txBody>
          <a:bodyPr/>
          <a:lstStyle/>
          <a:p>
            <a:r>
              <a:rPr lang="en-US" dirty="0"/>
              <a:t>A new method using a combination of  old that mimics pattern recognition that will be discussed in part 2 of this presentation.</a:t>
            </a:r>
          </a:p>
        </p:txBody>
      </p:sp>
      <p:sp>
        <p:nvSpPr>
          <p:cNvPr id="4" name="Date Placeholder 3"/>
          <p:cNvSpPr>
            <a:spLocks noGrp="1"/>
          </p:cNvSpPr>
          <p:nvPr>
            <p:ph type="dt" sz="half" idx="10"/>
          </p:nvPr>
        </p:nvSpPr>
        <p:spPr/>
        <p:txBody>
          <a:bodyPr/>
          <a:lstStyle/>
          <a:p>
            <a:fld id="{4DCBE705-D67F-450A-A18F-257EE4ED7E6A}" type="datetime1">
              <a:rPr lang="en-US" smtClean="0"/>
              <a:pPr/>
              <a:t>11/1/2019</a:t>
            </a:fld>
            <a:endParaRPr lang="en-US" dirty="0"/>
          </a:p>
        </p:txBody>
      </p:sp>
      <p:sp>
        <p:nvSpPr>
          <p:cNvPr id="5" name="Slide Number Placeholder 4"/>
          <p:cNvSpPr>
            <a:spLocks noGrp="1"/>
          </p:cNvSpPr>
          <p:nvPr>
            <p:ph type="sldNum" sz="quarter" idx="12"/>
          </p:nvPr>
        </p:nvSpPr>
        <p:spPr/>
        <p:txBody>
          <a:bodyPr/>
          <a:lstStyle/>
          <a:p>
            <a:fld id="{BB9D9C57-38D2-4CF3-8F55-0AF44E3402FF}" type="slidenum">
              <a:rPr lang="en-US" smtClean="0"/>
              <a:pPr/>
              <a:t>58</a:t>
            </a:fld>
            <a:endParaRPr lang="en-US"/>
          </a:p>
        </p:txBody>
      </p:sp>
      <p:pic>
        <p:nvPicPr>
          <p:cNvPr id="6" name="~PP1167.WAV">
            <a:hlinkClick r:id="" action="ppaction://media"/>
          </p:cNvPr>
          <p:cNvPicPr>
            <a:picLocks noRot="1" noChangeAspect="1"/>
          </p:cNvPicPr>
          <p:nvPr>
            <a:wavAudioFile r:embed="rId1" name="~PP1167.WAV"/>
          </p:nvPr>
        </p:nvPicPr>
        <p:blipFill>
          <a:blip r:embed="rId3" cstate="print"/>
          <a:stretch>
            <a:fillRect/>
          </a:stretch>
        </p:blipFill>
        <p:spPr>
          <a:xfrm>
            <a:off x="8696325" y="6410325"/>
            <a:ext cx="304800" cy="304800"/>
          </a:xfrm>
          <a:prstGeom prst="rect">
            <a:avLst/>
          </a:prstGeom>
        </p:spPr>
      </p:pic>
    </p:spTree>
  </p:cSld>
  <p:clrMapOvr>
    <a:masterClrMapping/>
  </p:clrMapOvr>
  <p:transition advTm="4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dreamstime_5119845 why.jpg"/>
          <p:cNvPicPr>
            <a:picLocks noChangeAspect="1"/>
          </p:cNvPicPr>
          <p:nvPr/>
        </p:nvPicPr>
        <p:blipFill>
          <a:blip r:embed="rId4" cstate="print"/>
          <a:stretch>
            <a:fillRect/>
          </a:stretch>
        </p:blipFill>
        <p:spPr>
          <a:xfrm>
            <a:off x="7239000" y="4953000"/>
            <a:ext cx="1905000" cy="1905000"/>
          </a:xfrm>
          <a:prstGeom prst="ellipse">
            <a:avLst/>
          </a:prstGeom>
          <a:ln>
            <a:noFill/>
          </a:ln>
          <a:effectLst>
            <a:softEdge rad="112500"/>
          </a:effectLst>
        </p:spPr>
      </p:pic>
      <p:sp>
        <p:nvSpPr>
          <p:cNvPr id="2" name="Title 1"/>
          <p:cNvSpPr>
            <a:spLocks noGrp="1"/>
          </p:cNvSpPr>
          <p:nvPr>
            <p:ph type="title"/>
          </p:nvPr>
        </p:nvSpPr>
        <p:spPr>
          <a:xfrm>
            <a:off x="457200" y="-76200"/>
            <a:ext cx="8229600" cy="1143000"/>
          </a:xfrm>
        </p:spPr>
        <p:txBody>
          <a:bodyPr/>
          <a:lstStyle/>
          <a:p>
            <a:r>
              <a:rPr lang="en-US" dirty="0"/>
              <a:t>Clinical Reasoning Definition</a:t>
            </a:r>
          </a:p>
        </p:txBody>
      </p:sp>
      <p:sp>
        <p:nvSpPr>
          <p:cNvPr id="5" name="TextBox 4"/>
          <p:cNvSpPr txBox="1"/>
          <p:nvPr/>
        </p:nvSpPr>
        <p:spPr>
          <a:xfrm>
            <a:off x="914400" y="1447800"/>
            <a:ext cx="7391400" cy="4524315"/>
          </a:xfrm>
          <a:prstGeom prst="rect">
            <a:avLst/>
          </a:prstGeom>
          <a:noFill/>
        </p:spPr>
        <p:txBody>
          <a:bodyPr wrap="square" rtlCol="0">
            <a:spAutoFit/>
          </a:bodyPr>
          <a:lstStyle/>
          <a:p>
            <a:endParaRPr lang="en-US" sz="3200" dirty="0"/>
          </a:p>
          <a:p>
            <a:pPr algn="ctr"/>
            <a:r>
              <a:rPr lang="en-US" sz="3200" dirty="0"/>
              <a:t>Clinical Reasoning is a sub-set of Critical Reasoning which may be defined  as the logical and rational processing of previously held formal knowledge, current information about the particular case, and knowledge from  experience together with error reduction in the solving of a given problem. </a:t>
            </a:r>
          </a:p>
        </p:txBody>
      </p:sp>
      <p:sp>
        <p:nvSpPr>
          <p:cNvPr id="4" name="Slide Number Placeholder 3"/>
          <p:cNvSpPr>
            <a:spLocks noGrp="1"/>
          </p:cNvSpPr>
          <p:nvPr>
            <p:ph type="sldNum" sz="quarter" idx="12"/>
          </p:nvPr>
        </p:nvSpPr>
        <p:spPr/>
        <p:txBody>
          <a:bodyPr/>
          <a:lstStyle/>
          <a:p>
            <a:fld id="{4ED32BA3-E34B-4845-9A59-44F2EEB6FAF1}" type="slidenum">
              <a:rPr lang="en-US" smtClean="0"/>
              <a:pPr/>
              <a:t>6</a:t>
            </a:fld>
            <a:endParaRPr lang="en-US" dirty="0"/>
          </a:p>
        </p:txBody>
      </p:sp>
      <p:sp>
        <p:nvSpPr>
          <p:cNvPr id="6" name="Date Placeholder 5"/>
          <p:cNvSpPr>
            <a:spLocks noGrp="1"/>
          </p:cNvSpPr>
          <p:nvPr>
            <p:ph type="dt" sz="half" idx="10"/>
          </p:nvPr>
        </p:nvSpPr>
        <p:spPr/>
        <p:txBody>
          <a:bodyPr/>
          <a:lstStyle/>
          <a:p>
            <a:fld id="{316A174D-E977-41F4-A281-C0139D61325B}" type="datetime1">
              <a:rPr lang="en-US" smtClean="0"/>
              <a:pPr/>
              <a:t>11/4/2019</a:t>
            </a:fld>
            <a:endParaRPr lang="en-US"/>
          </a:p>
        </p:txBody>
      </p:sp>
      <p:pic>
        <p:nvPicPr>
          <p:cNvPr id="10" name="~PP1030.WAV">
            <a:hlinkClick r:id="" action="ppaction://media"/>
          </p:cNvPr>
          <p:cNvPicPr>
            <a:picLocks noRot="1" noChangeAspect="1"/>
          </p:cNvPicPr>
          <p:nvPr>
            <a:wavAudioFile r:embed="rId1" name="~PP1030.WAV"/>
          </p:nvPr>
        </p:nvPicPr>
        <p:blipFill>
          <a:blip r:embed="rId5" cstate="print"/>
          <a:stretch>
            <a:fillRect/>
          </a:stretch>
        </p:blipFill>
        <p:spPr>
          <a:xfrm>
            <a:off x="8696325" y="6410325"/>
            <a:ext cx="304800" cy="304800"/>
          </a:xfrm>
          <a:prstGeom prst="rect">
            <a:avLst/>
          </a:prstGeom>
        </p:spPr>
      </p:pic>
    </p:spTree>
  </p:cSld>
  <p:clrMapOvr>
    <a:masterClrMapping/>
  </p:clrMapOvr>
  <p:transition advTm="11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r>
              <a:rPr lang="en-US"/>
              <a:t>Clinical Reasoning Requirements</a:t>
            </a:r>
          </a:p>
        </p:txBody>
      </p:sp>
      <p:sp>
        <p:nvSpPr>
          <p:cNvPr id="3" name="Content Placeholder 2"/>
          <p:cNvSpPr>
            <a:spLocks noGrp="1"/>
          </p:cNvSpPr>
          <p:nvPr>
            <p:ph idx="1"/>
          </p:nvPr>
        </p:nvSpPr>
        <p:spPr>
          <a:xfrm>
            <a:off x="533400" y="1143000"/>
            <a:ext cx="8229600" cy="5029200"/>
          </a:xfrm>
        </p:spPr>
        <p:txBody>
          <a:bodyPr rtlCol="0">
            <a:normAutofit/>
          </a:bodyPr>
          <a:lstStyle/>
          <a:p>
            <a:pPr marL="514350" indent="-514350" fontAlgn="auto">
              <a:spcAft>
                <a:spcPts val="0"/>
              </a:spcAft>
              <a:buFont typeface="+mj-lt"/>
              <a:buAutoNum type="arabicPeriod"/>
              <a:defRPr/>
            </a:pPr>
            <a:r>
              <a:rPr lang="en-US" dirty="0"/>
              <a:t>Systemic Knowledge</a:t>
            </a:r>
          </a:p>
          <a:p>
            <a:pPr lvl="1" fontAlgn="auto">
              <a:spcAft>
                <a:spcPts val="0"/>
              </a:spcAft>
              <a:buFont typeface="Arial" pitchFamily="34" charset="0"/>
              <a:buChar char="–"/>
              <a:defRPr/>
            </a:pPr>
            <a:r>
              <a:rPr lang="en-US" dirty="0"/>
              <a:t>Anatomy</a:t>
            </a:r>
          </a:p>
          <a:p>
            <a:pPr lvl="1" fontAlgn="auto">
              <a:spcAft>
                <a:spcPts val="0"/>
              </a:spcAft>
              <a:buFont typeface="Arial" pitchFamily="34" charset="0"/>
              <a:buChar char="–"/>
              <a:defRPr/>
            </a:pPr>
            <a:r>
              <a:rPr lang="en-US" dirty="0"/>
              <a:t>Pathology</a:t>
            </a:r>
          </a:p>
          <a:p>
            <a:pPr lvl="1" fontAlgn="auto">
              <a:spcAft>
                <a:spcPts val="0"/>
              </a:spcAft>
              <a:buFont typeface="Arial" pitchFamily="34" charset="0"/>
              <a:buChar char="–"/>
              <a:defRPr/>
            </a:pPr>
            <a:r>
              <a:rPr lang="en-US" dirty="0"/>
              <a:t>Physiology</a:t>
            </a:r>
          </a:p>
          <a:p>
            <a:pPr lvl="1" fontAlgn="auto">
              <a:spcAft>
                <a:spcPts val="0"/>
              </a:spcAft>
              <a:buFont typeface="Arial" pitchFamily="34" charset="0"/>
              <a:buChar char="–"/>
              <a:defRPr/>
            </a:pPr>
            <a:r>
              <a:rPr lang="en-US" dirty="0"/>
              <a:t>Biomechanics </a:t>
            </a:r>
          </a:p>
          <a:p>
            <a:pPr marL="914400" lvl="1" indent="-514350" fontAlgn="auto">
              <a:spcAft>
                <a:spcPts val="0"/>
              </a:spcAft>
              <a:buFont typeface="Arial" pitchFamily="34" charset="0"/>
              <a:buChar char="–"/>
              <a:defRPr/>
            </a:pPr>
            <a:r>
              <a:rPr lang="en-US" dirty="0"/>
              <a:t>Research  and non-research data</a:t>
            </a:r>
          </a:p>
          <a:p>
            <a:pPr lvl="2" fontAlgn="auto">
              <a:spcAft>
                <a:spcPts val="0"/>
              </a:spcAft>
              <a:buFont typeface="Arial" pitchFamily="34" charset="0"/>
              <a:buChar char="•"/>
              <a:defRPr/>
            </a:pPr>
            <a:r>
              <a:rPr lang="en-US" dirty="0"/>
              <a:t>Prevalence and incidence</a:t>
            </a:r>
          </a:p>
          <a:p>
            <a:pPr lvl="2" fontAlgn="auto">
              <a:spcAft>
                <a:spcPts val="0"/>
              </a:spcAft>
              <a:buFont typeface="Arial" pitchFamily="34" charset="0"/>
              <a:buChar char="•"/>
              <a:defRPr/>
            </a:pPr>
            <a:r>
              <a:rPr lang="en-US" dirty="0"/>
              <a:t>Sensitivity and specificity values (likelihood ratios)</a:t>
            </a:r>
          </a:p>
          <a:p>
            <a:pPr lvl="2" fontAlgn="auto">
              <a:spcAft>
                <a:spcPts val="0"/>
              </a:spcAft>
              <a:buFont typeface="Arial" pitchFamily="34" charset="0"/>
              <a:buChar char="•"/>
              <a:defRPr/>
            </a:pPr>
            <a:r>
              <a:rPr lang="en-US" dirty="0"/>
              <a:t>Case studies</a:t>
            </a:r>
          </a:p>
          <a:p>
            <a:pPr lvl="2" fontAlgn="auto">
              <a:spcAft>
                <a:spcPts val="0"/>
              </a:spcAft>
              <a:buFont typeface="Arial" pitchFamily="34" charset="0"/>
              <a:buNone/>
              <a:defRPr/>
            </a:pPr>
            <a:endParaRPr lang="en-US" dirty="0"/>
          </a:p>
          <a:p>
            <a:pPr lvl="2" fontAlgn="auto">
              <a:spcAft>
                <a:spcPts val="0"/>
              </a:spcAft>
              <a:buFont typeface="Arial" pitchFamily="34" charset="0"/>
              <a:buChar char="•"/>
              <a:defRPr/>
            </a:pPr>
            <a:endParaRPr lang="en-US" dirty="0"/>
          </a:p>
          <a:p>
            <a:pPr lvl="1" fontAlgn="auto">
              <a:spcAft>
                <a:spcPts val="0"/>
              </a:spcAft>
              <a:buFont typeface="Arial" pitchFamily="34" charset="0"/>
              <a:buChar char="–"/>
              <a:defRPr/>
            </a:pPr>
            <a:endParaRPr lang="en-US" dirty="0"/>
          </a:p>
          <a:p>
            <a:pPr lvl="1" fontAlgn="auto">
              <a:spcAft>
                <a:spcPts val="0"/>
              </a:spcAft>
              <a:buFont typeface="Arial" pitchFamily="34" charset="0"/>
              <a:buChar char="–"/>
              <a:defRPr/>
            </a:pPr>
            <a:endParaRPr lang="en-US" dirty="0"/>
          </a:p>
          <a:p>
            <a:pPr marL="514350" indent="-514350" fontAlgn="auto">
              <a:spcAft>
                <a:spcPts val="0"/>
              </a:spcAft>
              <a:buFont typeface="+mj-lt"/>
              <a:buAutoNum type="arabicPeriod"/>
              <a:defRPr/>
            </a:pPr>
            <a:endParaRPr lang="en-US" dirty="0"/>
          </a:p>
        </p:txBody>
      </p:sp>
      <p:sp>
        <p:nvSpPr>
          <p:cNvPr id="4" name="Slide Number Placeholder 3"/>
          <p:cNvSpPr>
            <a:spLocks noGrp="1"/>
          </p:cNvSpPr>
          <p:nvPr>
            <p:ph type="sldNum" sz="quarter" idx="12"/>
          </p:nvPr>
        </p:nvSpPr>
        <p:spPr/>
        <p:txBody>
          <a:bodyPr/>
          <a:lstStyle/>
          <a:p>
            <a:pPr>
              <a:defRPr/>
            </a:pPr>
            <a:fld id="{532C1DDD-591E-45D5-8C07-BA886C518768}" type="slidenum">
              <a:rPr lang="en-US"/>
              <a:pPr>
                <a:defRPr/>
              </a:pPr>
              <a:t>7</a:t>
            </a:fld>
            <a:endParaRPr lang="en-US" dirty="0"/>
          </a:p>
        </p:txBody>
      </p:sp>
      <p:sp>
        <p:nvSpPr>
          <p:cNvPr id="5" name="Footer Placeholder 4"/>
          <p:cNvSpPr>
            <a:spLocks noGrp="1"/>
          </p:cNvSpPr>
          <p:nvPr>
            <p:ph type="ftr" sz="quarter" idx="11"/>
          </p:nvPr>
        </p:nvSpPr>
        <p:spPr/>
        <p:txBody>
          <a:bodyPr/>
          <a:lstStyle/>
          <a:p>
            <a:pPr>
              <a:defRPr/>
            </a:pPr>
            <a:r>
              <a:rPr lang="en-US"/>
              <a:t>JimMeadows</a:t>
            </a:r>
            <a:endParaRPr lang="en-US" dirty="0"/>
          </a:p>
        </p:txBody>
      </p:sp>
      <p:sp>
        <p:nvSpPr>
          <p:cNvPr id="6" name="Date Placeholder 5"/>
          <p:cNvSpPr>
            <a:spLocks noGrp="1"/>
          </p:cNvSpPr>
          <p:nvPr>
            <p:ph type="dt" sz="quarter" idx="10"/>
          </p:nvPr>
        </p:nvSpPr>
        <p:spPr/>
        <p:txBody>
          <a:bodyPr/>
          <a:lstStyle/>
          <a:p>
            <a:pPr>
              <a:defRPr/>
            </a:pPr>
            <a:fld id="{5B2F460D-7B43-4826-BD0F-846FF54CD9F8}" type="datetime1">
              <a:rPr lang="en-US"/>
              <a:pPr>
                <a:defRPr/>
              </a:pPr>
              <a:t>11/4/2019</a:t>
            </a:fld>
            <a:endParaRPr lang="en-US" dirty="0"/>
          </a:p>
        </p:txBody>
      </p:sp>
      <p:pic>
        <p:nvPicPr>
          <p:cNvPr id="8" name="~PP584.WAV">
            <a:hlinkClick r:id="" action="ppaction://media"/>
          </p:cNvPr>
          <p:cNvPicPr>
            <a:picLocks noRot="1" noChangeAspect="1"/>
          </p:cNvPicPr>
          <p:nvPr>
            <a:wavAudioFile r:embed="rId1" name="~PP584.WAV"/>
          </p:nvPr>
        </p:nvPicPr>
        <p:blipFill>
          <a:blip r:embed="rId4" cstate="print"/>
          <a:stretch>
            <a:fillRect/>
          </a:stretch>
        </p:blipFill>
        <p:spPr>
          <a:xfrm>
            <a:off x="8696325" y="6410325"/>
            <a:ext cx="304800" cy="304800"/>
          </a:xfrm>
          <a:prstGeom prst="rect">
            <a:avLst/>
          </a:prstGeom>
        </p:spPr>
      </p:pic>
    </p:spTree>
  </p:cSld>
  <p:clrMapOvr>
    <a:masterClrMapping/>
  </p:clrMapOvr>
  <p:transition advTm="14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pPr marL="514350" indent="-514350">
              <a:buFont typeface="Calibri" pitchFamily="34" charset="0"/>
              <a:buAutoNum type="arabicPeriod" startAt="3"/>
            </a:pPr>
            <a:endParaRPr lang="en-US"/>
          </a:p>
          <a:p>
            <a:pPr marL="514350" indent="-514350">
              <a:buFont typeface="Calibri" pitchFamily="34" charset="0"/>
              <a:buAutoNum type="arabicPeriod" startAt="3"/>
            </a:pPr>
            <a:endParaRPr lang="en-US"/>
          </a:p>
          <a:p>
            <a:pPr marL="514350" indent="-514350">
              <a:buFont typeface="Arial" charset="0"/>
              <a:buNone/>
            </a:pPr>
            <a:r>
              <a:rPr lang="en-US"/>
              <a:t>2. Patient Information </a:t>
            </a:r>
          </a:p>
          <a:p>
            <a:pPr marL="914400" lvl="1" indent="-514350"/>
            <a:r>
              <a:rPr lang="en-US"/>
              <a:t>From the patient – signs and symptoms</a:t>
            </a:r>
          </a:p>
          <a:p>
            <a:pPr marL="914400" lvl="1" indent="-514350"/>
            <a:r>
              <a:rPr lang="en-US"/>
              <a:t>About the patient – objective test results</a:t>
            </a:r>
          </a:p>
        </p:txBody>
      </p:sp>
      <p:sp>
        <p:nvSpPr>
          <p:cNvPr id="4" name="Slide Number Placeholder 3"/>
          <p:cNvSpPr>
            <a:spLocks noGrp="1"/>
          </p:cNvSpPr>
          <p:nvPr>
            <p:ph type="sldNum" sz="quarter" idx="12"/>
          </p:nvPr>
        </p:nvSpPr>
        <p:spPr/>
        <p:txBody>
          <a:bodyPr/>
          <a:lstStyle/>
          <a:p>
            <a:pPr>
              <a:defRPr/>
            </a:pPr>
            <a:fld id="{9BAC29F1-B946-4A02-86DF-80970CF74691}" type="slidenum">
              <a:rPr lang="en-US"/>
              <a:pPr>
                <a:defRPr/>
              </a:pPr>
              <a:t>8</a:t>
            </a:fld>
            <a:endParaRPr lang="en-US" dirty="0"/>
          </a:p>
        </p:txBody>
      </p:sp>
      <p:sp>
        <p:nvSpPr>
          <p:cNvPr id="5" name="Footer Placeholder 4"/>
          <p:cNvSpPr>
            <a:spLocks noGrp="1"/>
          </p:cNvSpPr>
          <p:nvPr>
            <p:ph type="ftr" sz="quarter" idx="11"/>
          </p:nvPr>
        </p:nvSpPr>
        <p:spPr/>
        <p:txBody>
          <a:bodyPr/>
          <a:lstStyle/>
          <a:p>
            <a:pPr>
              <a:defRPr/>
            </a:pPr>
            <a:r>
              <a:rPr lang="en-US"/>
              <a:t>JimMeadows</a:t>
            </a:r>
            <a:endParaRPr lang="en-US" dirty="0"/>
          </a:p>
        </p:txBody>
      </p:sp>
      <p:sp>
        <p:nvSpPr>
          <p:cNvPr id="6" name="Date Placeholder 5"/>
          <p:cNvSpPr>
            <a:spLocks noGrp="1"/>
          </p:cNvSpPr>
          <p:nvPr>
            <p:ph type="dt" sz="quarter" idx="10"/>
          </p:nvPr>
        </p:nvSpPr>
        <p:spPr/>
        <p:txBody>
          <a:bodyPr/>
          <a:lstStyle/>
          <a:p>
            <a:pPr>
              <a:defRPr/>
            </a:pPr>
            <a:fld id="{D0415B0E-CE86-4389-B163-9655EA0ECAA7}" type="datetime1">
              <a:rPr lang="en-US"/>
              <a:pPr>
                <a:defRPr/>
              </a:pPr>
              <a:t>11/4/2019</a:t>
            </a:fld>
            <a:endParaRPr lang="en-US" dirty="0"/>
          </a:p>
        </p:txBody>
      </p:sp>
      <p:pic>
        <p:nvPicPr>
          <p:cNvPr id="7" name="~PP1515.WAV">
            <a:hlinkClick r:id="" action="ppaction://media"/>
          </p:cNvPr>
          <p:cNvPicPr>
            <a:picLocks noRot="1" noChangeAspect="1"/>
          </p:cNvPicPr>
          <p:nvPr>
            <a:wavAudioFile r:embed="rId1" name="~PP1515.WAV"/>
          </p:nvPr>
        </p:nvPicPr>
        <p:blipFill>
          <a:blip r:embed="rId4" cstate="print"/>
          <a:stretch>
            <a:fillRect/>
          </a:stretch>
        </p:blipFill>
        <p:spPr>
          <a:xfrm>
            <a:off x="8696325" y="6410325"/>
            <a:ext cx="304800" cy="304800"/>
          </a:xfrm>
          <a:prstGeom prst="rect">
            <a:avLst/>
          </a:prstGeom>
        </p:spPr>
      </p:pic>
    </p:spTree>
  </p:cSld>
  <p:clrMapOvr>
    <a:masterClrMapping/>
  </p:clrMapOvr>
  <p:transition advTm="20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pPr marL="514350" indent="-514350">
              <a:buFont typeface="Calibri" pitchFamily="34" charset="0"/>
              <a:buAutoNum type="arabicPeriod" startAt="4"/>
            </a:pPr>
            <a:r>
              <a:rPr lang="en-US"/>
              <a:t>Cognitive reasoning in the form of integration and analysis of all necessary information. It must be:</a:t>
            </a:r>
          </a:p>
          <a:p>
            <a:pPr marL="914400" lvl="1" indent="-514350">
              <a:buFont typeface="Calibri" pitchFamily="34" charset="0"/>
              <a:buAutoNum type="alphaLcPeriod"/>
            </a:pPr>
            <a:r>
              <a:rPr lang="en-US"/>
              <a:t>Logical</a:t>
            </a:r>
          </a:p>
          <a:p>
            <a:pPr marL="914400" lvl="1" indent="-514350">
              <a:buFont typeface="Calibri" pitchFamily="34" charset="0"/>
              <a:buAutoNum type="alphaLcPeriod"/>
            </a:pPr>
            <a:r>
              <a:rPr lang="en-US"/>
              <a:t>Rational</a:t>
            </a:r>
          </a:p>
          <a:p>
            <a:pPr marL="914400" lvl="1" indent="-514350">
              <a:buFont typeface="Calibri" pitchFamily="34" charset="0"/>
              <a:buAutoNum type="alphaLcPeriod"/>
            </a:pPr>
            <a:r>
              <a:rPr lang="en-US"/>
              <a:t>Reasonable</a:t>
            </a:r>
          </a:p>
          <a:p>
            <a:pPr marL="514350" indent="-514350">
              <a:buFont typeface="Calibri" pitchFamily="34" charset="0"/>
              <a:buAutoNum type="arabicPeriod" startAt="4"/>
            </a:pPr>
            <a:r>
              <a:rPr lang="en-US"/>
              <a:t>Bias/error reduction</a:t>
            </a:r>
          </a:p>
        </p:txBody>
      </p:sp>
      <p:pic>
        <p:nvPicPr>
          <p:cNvPr id="4" name="Content Placeholder 3" descr="dreamstime_5119845 why.jpg"/>
          <p:cNvPicPr>
            <a:picLocks noChangeAspect="1"/>
          </p:cNvPicPr>
          <p:nvPr/>
        </p:nvPicPr>
        <p:blipFill>
          <a:blip r:embed="rId4" cstate="print"/>
          <a:stretch>
            <a:fillRect/>
          </a:stretch>
        </p:blipFill>
        <p:spPr>
          <a:xfrm>
            <a:off x="4876800" y="2590800"/>
            <a:ext cx="4114800" cy="4114800"/>
          </a:xfrm>
          <a:prstGeom prst="ellipse">
            <a:avLst/>
          </a:prstGeom>
          <a:ln>
            <a:noFill/>
          </a:ln>
          <a:effectLst>
            <a:softEdge rad="112500"/>
          </a:effectLst>
        </p:spPr>
      </p:pic>
      <p:sp>
        <p:nvSpPr>
          <p:cNvPr id="5" name="Slide Number Placeholder 4"/>
          <p:cNvSpPr>
            <a:spLocks noGrp="1"/>
          </p:cNvSpPr>
          <p:nvPr>
            <p:ph type="sldNum" sz="quarter" idx="12"/>
          </p:nvPr>
        </p:nvSpPr>
        <p:spPr/>
        <p:txBody>
          <a:bodyPr/>
          <a:lstStyle/>
          <a:p>
            <a:pPr>
              <a:defRPr/>
            </a:pPr>
            <a:fld id="{20D61E02-A536-4202-A2A7-2CCCA34B41A5}" type="slidenum">
              <a:rPr lang="en-US"/>
              <a:pPr>
                <a:defRPr/>
              </a:pPr>
              <a:t>9</a:t>
            </a:fld>
            <a:endParaRPr lang="en-US" dirty="0"/>
          </a:p>
        </p:txBody>
      </p:sp>
      <p:sp>
        <p:nvSpPr>
          <p:cNvPr id="6" name="Footer Placeholder 5"/>
          <p:cNvSpPr>
            <a:spLocks noGrp="1"/>
          </p:cNvSpPr>
          <p:nvPr>
            <p:ph type="ftr" sz="quarter" idx="11"/>
          </p:nvPr>
        </p:nvSpPr>
        <p:spPr/>
        <p:txBody>
          <a:bodyPr/>
          <a:lstStyle/>
          <a:p>
            <a:pPr>
              <a:defRPr/>
            </a:pPr>
            <a:r>
              <a:rPr lang="en-US"/>
              <a:t>JimMeadows</a:t>
            </a:r>
            <a:endParaRPr lang="en-US" dirty="0"/>
          </a:p>
        </p:txBody>
      </p:sp>
      <p:sp>
        <p:nvSpPr>
          <p:cNvPr id="7" name="Date Placeholder 6"/>
          <p:cNvSpPr>
            <a:spLocks noGrp="1"/>
          </p:cNvSpPr>
          <p:nvPr>
            <p:ph type="dt" sz="quarter" idx="10"/>
          </p:nvPr>
        </p:nvSpPr>
        <p:spPr/>
        <p:txBody>
          <a:bodyPr/>
          <a:lstStyle/>
          <a:p>
            <a:pPr>
              <a:defRPr/>
            </a:pPr>
            <a:fld id="{EF352F4A-0C5B-4D18-A78E-0EBF00E3161D}" type="datetime1">
              <a:rPr lang="en-US"/>
              <a:pPr>
                <a:defRPr/>
              </a:pPr>
              <a:t>11/4/2019</a:t>
            </a:fld>
            <a:endParaRPr lang="en-US" dirty="0"/>
          </a:p>
        </p:txBody>
      </p:sp>
      <p:pic>
        <p:nvPicPr>
          <p:cNvPr id="8" name="~PP532.WAV">
            <a:hlinkClick r:id="" action="ppaction://media"/>
          </p:cNvPr>
          <p:cNvPicPr>
            <a:picLocks noRot="1" noChangeAspect="1"/>
          </p:cNvPicPr>
          <p:nvPr>
            <a:wavAudioFile r:embed="rId1" name="~PP532.WAV"/>
          </p:nvPr>
        </p:nvPicPr>
        <p:blipFill>
          <a:blip r:embed="rId5" cstate="print"/>
          <a:stretch>
            <a:fillRect/>
          </a:stretch>
        </p:blipFill>
        <p:spPr>
          <a:xfrm>
            <a:off x="8696325" y="6410325"/>
            <a:ext cx="304800" cy="304800"/>
          </a:xfrm>
          <a:prstGeom prst="rect">
            <a:avLst/>
          </a:prstGeom>
        </p:spPr>
      </p:pic>
    </p:spTree>
  </p:cSld>
  <p:clrMapOvr>
    <a:masterClrMapping/>
  </p:clrMapOvr>
  <p:transition advTm="14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26828</TotalTime>
  <Words>5971</Words>
  <Application>Microsoft Office PowerPoint</Application>
  <PresentationFormat>On-screen Show (4:3)</PresentationFormat>
  <Paragraphs>457</Paragraphs>
  <Slides>58</Slides>
  <Notes>55</Notes>
  <HiddenSlides>0</HiddenSlides>
  <MMClips>54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Office Theme</vt:lpstr>
      <vt:lpstr>WizFlow Flowchart</vt:lpstr>
      <vt:lpstr>WizFlow Diagram</vt:lpstr>
      <vt:lpstr>Slide 1</vt:lpstr>
      <vt:lpstr>Slide 2</vt:lpstr>
      <vt:lpstr>Clinical Reasoning  </vt:lpstr>
      <vt:lpstr>Slide 4</vt:lpstr>
      <vt:lpstr>Critical Reasoning</vt:lpstr>
      <vt:lpstr>Clinical Reasoning Definition</vt:lpstr>
      <vt:lpstr>Clinical Reasoning Requirements</vt:lpstr>
      <vt:lpstr>Slide 8</vt:lpstr>
      <vt:lpstr>Slide 9</vt:lpstr>
      <vt:lpstr>Slide 10</vt:lpstr>
      <vt:lpstr>Axioms</vt:lpstr>
      <vt:lpstr>Slide 12</vt:lpstr>
      <vt:lpstr>Occam’s (Okham’s) Razor</vt:lpstr>
      <vt:lpstr>Slide 14</vt:lpstr>
      <vt:lpstr>Hickam’s Dictum</vt:lpstr>
      <vt:lpstr>Statistics Are Not People: The Uncertainty Principle</vt:lpstr>
      <vt:lpstr>Slide 17</vt:lpstr>
      <vt:lpstr>Slide 18</vt:lpstr>
      <vt:lpstr>Result</vt:lpstr>
      <vt:lpstr>Methods and Tools </vt:lpstr>
      <vt:lpstr>Slide 21</vt:lpstr>
      <vt:lpstr>Diagnostic and Treatment Errors:  Food for Thought</vt:lpstr>
      <vt:lpstr>Slide 23</vt:lpstr>
      <vt:lpstr>Cognitive Errors &amp; Bias</vt:lpstr>
      <vt:lpstr>Reducing Bias</vt:lpstr>
      <vt:lpstr>Biases</vt:lpstr>
      <vt:lpstr>Reducing Anchoring</vt:lpstr>
      <vt:lpstr>Reducing Availability Bias:  </vt:lpstr>
      <vt:lpstr>Search Satisfaction</vt:lpstr>
      <vt:lpstr>Slide 30</vt:lpstr>
      <vt:lpstr>Framing</vt:lpstr>
      <vt:lpstr>Base Rate Neglect</vt:lpstr>
      <vt:lpstr>Clinical Reasoning Methods</vt:lpstr>
      <vt:lpstr>Methods and Tools </vt:lpstr>
      <vt:lpstr>Treatment Based Classification</vt:lpstr>
      <vt:lpstr>Pathognomonics</vt:lpstr>
      <vt:lpstr>Pattern Recognition: Thin slicing </vt:lpstr>
      <vt:lpstr>Slide 38</vt:lpstr>
      <vt:lpstr>Slide 39</vt:lpstr>
      <vt:lpstr>Slide 40</vt:lpstr>
      <vt:lpstr>Strengths and Bias’</vt:lpstr>
      <vt:lpstr>Slide 42</vt:lpstr>
      <vt:lpstr>Set algorithms, Decision Trees, Protocols</vt:lpstr>
      <vt:lpstr>Slide 44</vt:lpstr>
      <vt:lpstr>Slide 45</vt:lpstr>
      <vt:lpstr>Slide 46</vt:lpstr>
      <vt:lpstr>Examples</vt:lpstr>
      <vt:lpstr>E.g.. Goldman’s Algorithm</vt:lpstr>
      <vt:lpstr>Slide 49</vt:lpstr>
      <vt:lpstr>Slide 50</vt:lpstr>
      <vt:lpstr>Strengths and Weaknesses</vt:lpstr>
      <vt:lpstr>Slide 52</vt:lpstr>
      <vt:lpstr>Hypothetic-deduction: the Ultimate Heuristic </vt:lpstr>
      <vt:lpstr>Hypothetic-deduction: the Ultimate Heuristic </vt:lpstr>
      <vt:lpstr>Slide 55</vt:lpstr>
      <vt:lpstr>Strengths and Weaknesses</vt:lpstr>
      <vt:lpstr>Slide 57</vt:lpstr>
      <vt:lpstr>Script Focused Deduction</vt:lpstr>
    </vt:vector>
  </TitlesOfParts>
  <Company>GROUP OFFICE MVP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NAIOMT SWODEAM INSTITUTE</dc:title>
  <dc:creator>Jim Meadows</dc:creator>
  <cp:lastModifiedBy>Jim</cp:lastModifiedBy>
  <cp:revision>249</cp:revision>
  <dcterms:created xsi:type="dcterms:W3CDTF">2014-10-31T16:54:36Z</dcterms:created>
  <dcterms:modified xsi:type="dcterms:W3CDTF">2019-11-04T13:20:10Z</dcterms:modified>
</cp:coreProperties>
</file>