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339" r:id="rId2"/>
    <p:sldId id="271" r:id="rId3"/>
    <p:sldId id="281" r:id="rId4"/>
    <p:sldId id="272" r:id="rId5"/>
    <p:sldId id="282" r:id="rId6"/>
    <p:sldId id="283" r:id="rId7"/>
    <p:sldId id="284" r:id="rId8"/>
    <p:sldId id="329" r:id="rId9"/>
    <p:sldId id="331" r:id="rId10"/>
    <p:sldId id="330" r:id="rId11"/>
    <p:sldId id="332" r:id="rId12"/>
    <p:sldId id="333" r:id="rId13"/>
    <p:sldId id="334" r:id="rId14"/>
    <p:sldId id="287" r:id="rId15"/>
    <p:sldId id="285" r:id="rId16"/>
    <p:sldId id="316" r:id="rId17"/>
    <p:sldId id="289" r:id="rId18"/>
    <p:sldId id="290" r:id="rId19"/>
    <p:sldId id="291" r:id="rId20"/>
    <p:sldId id="292" r:id="rId21"/>
    <p:sldId id="294" r:id="rId22"/>
    <p:sldId id="295" r:id="rId23"/>
    <p:sldId id="302" r:id="rId24"/>
    <p:sldId id="303" r:id="rId25"/>
    <p:sldId id="304" r:id="rId26"/>
    <p:sldId id="305" r:id="rId27"/>
    <p:sldId id="306" r:id="rId28"/>
    <p:sldId id="307" r:id="rId29"/>
    <p:sldId id="308" r:id="rId30"/>
    <p:sldId id="317" r:id="rId31"/>
    <p:sldId id="325" r:id="rId32"/>
    <p:sldId id="326" r:id="rId33"/>
    <p:sldId id="309" r:id="rId34"/>
    <p:sldId id="319" r:id="rId35"/>
    <p:sldId id="315" r:id="rId36"/>
    <p:sldId id="310" r:id="rId37"/>
    <p:sldId id="311" r:id="rId38"/>
    <p:sldId id="314" r:id="rId39"/>
    <p:sldId id="341" r:id="rId40"/>
    <p:sldId id="275" r:id="rId41"/>
    <p:sldId id="264" r:id="rId42"/>
    <p:sldId id="335" r:id="rId43"/>
    <p:sldId id="322" r:id="rId44"/>
    <p:sldId id="265" r:id="rId45"/>
    <p:sldId id="278" r:id="rId46"/>
    <p:sldId id="338" r:id="rId47"/>
    <p:sldId id="266" r:id="rId48"/>
    <p:sldId id="269" r:id="rId49"/>
    <p:sldId id="336" r:id="rId50"/>
    <p:sldId id="257" r:id="rId51"/>
    <p:sldId id="337" r:id="rId52"/>
    <p:sldId id="258" r:id="rId53"/>
    <p:sldId id="340" r:id="rId54"/>
    <p:sldId id="259" r:id="rId55"/>
    <p:sldId id="328" r:id="rId56"/>
    <p:sldId id="260" r:id="rId57"/>
    <p:sldId id="32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6702E"/>
    <a:srgbClr val="000C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25" autoAdjust="0"/>
  </p:normalViewPr>
  <p:slideViewPr>
    <p:cSldViewPr>
      <p:cViewPr varScale="1">
        <p:scale>
          <a:sx n="62" d="100"/>
          <a:sy n="62" d="100"/>
        </p:scale>
        <p:origin x="-1596" y="-72"/>
      </p:cViewPr>
      <p:guideLst>
        <p:guide orient="horz" pos="2160"/>
        <p:guide pos="2880"/>
      </p:guideLst>
    </p:cSldViewPr>
  </p:slideViewPr>
  <p:notesTextViewPr>
    <p:cViewPr>
      <p:scale>
        <a:sx n="100" d="100"/>
        <a:sy n="100" d="100"/>
      </p:scale>
      <p:origin x="0" y="348"/>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A7DE8B-E04E-4FF3-B50D-981A0C430D1A}" type="datetimeFigureOut">
              <a:rPr lang="en-US" smtClean="0"/>
              <a:t>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DF294E-848B-44A1-AC1E-4C9CD8D0C8C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E683856-CB81-48C5-8121-BB187111D93A}" type="datetimeFigureOut">
              <a:rPr lang="en-US"/>
              <a:pPr>
                <a:defRPr/>
              </a:pPr>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40A1605-63EC-442F-9B25-88417B7950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Hypothetico-deductive_mode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always</a:t>
            </a:r>
            <a:r>
              <a:rPr lang="en-US" baseline="0" dirty="0" smtClean="0"/>
              <a:t> been in innate and inane prejudice against </a:t>
            </a:r>
            <a:r>
              <a:rPr lang="en-US" baseline="0" dirty="0" err="1" smtClean="0"/>
              <a:t>pathoanatomical</a:t>
            </a:r>
            <a:r>
              <a:rPr lang="en-US" baseline="0" dirty="0" smtClean="0"/>
              <a:t> diagnosis buy the traditional physiotherapist of 50 years ago which has to a large extent survived in non-clinicians today. The large part of the opposition to </a:t>
            </a:r>
            <a:r>
              <a:rPr lang="en-US" baseline="0" dirty="0" err="1" smtClean="0"/>
              <a:t>PADx</a:t>
            </a:r>
            <a:r>
              <a:rPr lang="en-US" baseline="0" dirty="0" smtClean="0"/>
              <a:t> was that it is the physicians job to make the diagnosis and our job to work with it. But as even the newest members of our profession know it is extremely rare to get a sensible musculoskeletal diagnosis from your referrer (things such as muscle tear and low back are the standard), additionally most are now seeing patients on a primary care basis which means you are on your own for the diagnosis.</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Occam’s (Ockham) razor has been simplified</a:t>
            </a:r>
            <a:r>
              <a:rPr lang="en-US" baseline="0" dirty="0" smtClean="0"/>
              <a:t> to “don’t make things more complex than they need to be”. An extension should be “don’t make them simpler than they are. The most obvious example is to make a single condition the target providing it answers the totality of the presentation. If it doesn’t then multiple pathologies are likely. Similarly, multiple common diagnoses are more likely than a single rare diagnosis and this to follows the rule of Occam in that </a:t>
            </a:r>
            <a:r>
              <a:rPr lang="en-US" baseline="0" dirty="0" err="1" smtClean="0"/>
              <a:t>mutliple</a:t>
            </a:r>
            <a:r>
              <a:rPr lang="en-US" baseline="0" dirty="0" smtClean="0"/>
              <a:t> diagnoses are simpler than one rare condition. Sutton’s law states that the first tests to be used must be those that are most likely to prove positive. And treat the patient not the numbers means that the presentation is more important then the frequency and prevalence of the condition and you should not disregard rare conditions simply because they are rare. </a:t>
            </a:r>
          </a:p>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domain of the expert who</a:t>
            </a:r>
            <a:r>
              <a:rPr lang="en-US" baseline="0" dirty="0" smtClean="0"/>
              <a:t> has seen the condition many times in most of its disguises. It comes only with reflective experience and cannot be learned in any other way. But as we will see, it can be mimicked.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comes from the social science domains of psychology and it is ability to see patterns of behavior from short interactions. You soon learn to determine the patient’s personality, motivations, involvement etc in a very short period. But it is also a form of pattern recognition and I may use the term synonymously with it.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example given in </a:t>
            </a:r>
            <a:r>
              <a:rPr lang="en-US" baseline="0" dirty="0" err="1" smtClean="0"/>
              <a:t>Gladwell’s</a:t>
            </a:r>
            <a:r>
              <a:rPr lang="en-US" baseline="0" dirty="0" smtClean="0"/>
              <a:t> book “Blink” is buying a car. It is easy and quick narrowing the choice down to two or three from dozens but determining which of the two or three requires a good deal of studying each of them and hours of anguishing about the choice.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a:t>
            </a:r>
            <a:r>
              <a:rPr lang="en-US" baseline="0" dirty="0" smtClean="0"/>
              <a:t> been demonstrated that experts and incompetents both evidence high levels of confidence but incompetents have higher levels and do not doubt themselves while experts will have less confidence in the conclusion than will over-confident incompetents and in fact lower levels than they should have. Beware of people who have no doubt about their abilities and conclusions.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Anchoring</a:t>
            </a:r>
            <a:r>
              <a:rPr lang="en-US" baseline="0" dirty="0" smtClean="0"/>
              <a:t> occurs at all levels of clinician and in fact is probably more common with the inexperienced but it does happen with experts using pattern recognition sometimes. With the inexperienced therapist they have some much information coming at them that if they meet an unfamiliar presentation (and most are at the beginning) then they grab and hold tightly on to the first datum that makes any sense or that they recognize and nothing can take them off of it. It is also likely that the same mechanism occurs in experts so that when faced with the unfamiliar they continue to use pattern recognition and </a:t>
            </a:r>
            <a:r>
              <a:rPr lang="en-US" baseline="0" dirty="0" err="1" smtClean="0"/>
              <a:t>bouy</a:t>
            </a:r>
            <a:r>
              <a:rPr lang="en-US" baseline="0" dirty="0" smtClean="0"/>
              <a:t> themselves up with the familiar.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from Wikipedia. </a:t>
            </a:r>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hypothetico</a:t>
            </a:r>
            <a:r>
              <a:rPr lang="en-US" sz="1200" b="0" i="0" kern="1200" dirty="0" smtClean="0">
                <a:solidFill>
                  <a:schemeClr val="tx1"/>
                </a:solidFill>
                <a:latin typeface="+mn-lt"/>
                <a:ea typeface="+mn-ea"/>
                <a:cs typeface="+mn-cs"/>
              </a:rPr>
              <a:t>-deductive model or method is a proposed description of scientific method. According to it, scientific inquiry proceeds by formulating a hypothesis in a form that can be falsifiable, using a test on observable data where the outcome is not yet known. </a:t>
            </a:r>
            <a:r>
              <a:rPr lang="en-US" dirty="0" smtClean="0">
                <a:hlinkClick r:id="rId3"/>
              </a:rPr>
              <a:t>https://en.wikipedia.org/wiki/Hypothetico-deductive_model</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the first thing the patient tells you</a:t>
            </a:r>
            <a:r>
              <a:rPr lang="en-US" baseline="0" dirty="0" smtClean="0"/>
              <a:t> is where the pain is and so H1 is based on that. If the patient talks about the pain quality then H1 may not be possible until more information comes in and usually the follow up question to it is where is the pain and you are away. Trying to get the therapist to make H1 out loud is like pulling teeth; “I need more information before I can do that” is the usual response but it’s not true. The therapist automatically formulates a hypothesis, he/she is just too intimidated to say it out loud. If you can’t formulate a hypothesis then meaningful questions are not possible and random questions does not work. Properly done hypothetic deduction is an evolving algorithm.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questioning is focused on the hypothesis and extraneous questions should not be entertained</a:t>
            </a:r>
            <a:r>
              <a:rPr lang="en-US" baseline="0" dirty="0" smtClean="0"/>
              <a:t> as they are distractions. Generally speaking though this doesn’t happen. We have all been told not to make a decision or come to a conclusion until you have all the information possible. This simply doesn’t work and only leads to confusion or worse Anchoring to the bit of information that is familiar.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worth noting that the only reasonably secure “proof” of the diagnosis is that the condition responds to the chosen treatment as expected and scientifically</a:t>
            </a:r>
            <a:r>
              <a:rPr lang="en-US" baseline="0" dirty="0" smtClean="0"/>
              <a:t> speaking even that’s not definite but the patient doesn’t care about that and you are not doing formal research</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be open about this form of clinical reasoning, it was developed by Jim Meadows and is certainly not mainstream and like all other types of clinical reasoning there is no experimental evidence for it. It is a combination of a modification of essential illness script (EIS) and hypothetic deduction.</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EIS is an average presentation of the condition. For example: tennis elbow is lateral elbow pain, pain on gripping, tenderness along the tendon, pain with isometric wrist extension and radial deviation.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more you add to the EIS the more sensitivity the exam gives and the less the more </a:t>
            </a:r>
            <a:r>
              <a:rPr lang="en-US" baseline="0" dirty="0" err="1" smtClean="0"/>
              <a:t>specficity</a:t>
            </a:r>
            <a:r>
              <a:rPr lang="en-US" baseline="0" dirty="0" smtClean="0"/>
              <a:t>, which is what you are after.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are few other conditions that have a presentation like this other than a very atypical segmental dysfunction, which is going to be good deal more rare than a disc </a:t>
            </a:r>
            <a:r>
              <a:rPr lang="en-US" baseline="0" dirty="0" err="1" smtClean="0"/>
              <a:t>herniation</a:t>
            </a:r>
            <a:r>
              <a:rPr lang="en-US" baseline="0" dirty="0" smtClean="0"/>
              <a:t>. The other condition that could appear this way is a fracture but there would be a history of trauma and a sudden onset of severe pain.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course will give a number</a:t>
            </a:r>
            <a:r>
              <a:rPr lang="en-US" baseline="0" dirty="0" smtClean="0"/>
              <a:t> of EIS’ but it is up to you to make sure that you agree with them. Follow the steps above.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everything remember that weakness exist.</a:t>
            </a:r>
            <a:r>
              <a:rPr lang="en-US" baseline="0" dirty="0" smtClean="0"/>
              <a:t> The EIS is an average and does not contain the atypical variants. Do not overload the EIS specificity is more important than sensitivity and the patient’s symptoms are 100% sensitive for </a:t>
            </a:r>
            <a:r>
              <a:rPr lang="en-US" i="1" baseline="0" dirty="0" smtClean="0"/>
              <a:t>his</a:t>
            </a:r>
            <a:r>
              <a:rPr lang="en-US" baseline="0" dirty="0" smtClean="0"/>
              <a:t> condition.</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SFHD uses the EIS to focus on the</a:t>
            </a:r>
            <a:r>
              <a:rPr lang="en-US" baseline="0" dirty="0" smtClean="0"/>
              <a:t> hypothesis so that there is no distraction from extraneous questions. It is crucial that Conservatism bias does not occur and the therapist is very open to changing the hypothesis when the assessment information generates a better fit.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only one hypothesis</a:t>
            </a:r>
            <a:r>
              <a:rPr lang="en-US" baseline="0" dirty="0" smtClean="0"/>
              <a:t> is required but the more times you test a different hypothesis the more likely the final diagnosis will be correct.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this method </a:t>
            </a:r>
            <a:r>
              <a:rPr lang="en-US" dirty="0" err="1" smtClean="0"/>
              <a:t>mimicks</a:t>
            </a:r>
            <a:r>
              <a:rPr lang="en-US" dirty="0" smtClean="0"/>
              <a:t> pattern recognition but you have to make the initial hypothesis immediately and you must be prepared to change</a:t>
            </a:r>
            <a:r>
              <a:rPr lang="en-US" baseline="0" dirty="0" smtClean="0"/>
              <a:t> the hypothesis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r>
              <a:rPr lang="en-US" baseline="0" dirty="0" smtClean="0"/>
              <a:t> focused hypothetic deduction mimics the pattern recognition of the expert by modifying the illness script and combining it with hypothetic deduction to allow even brand new therapists to work through a system of repeatedly testing hypotheses focusing only on the illness script of the hypothesis under test. Finally specific bias correction measures are taken after the diagnosis is arrived at.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 and bias exist with this method of reasoning and needs to be dealt with. There are concrete steps you can take for all of these biases</a:t>
            </a:r>
            <a:r>
              <a:rPr lang="en-US" baseline="0" dirty="0" smtClean="0"/>
              <a:t> except conservatism. This is probably as much a personality thing as anything else but consider that changing hypotheses is not a failure, not doing so is.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 premature satisfaction is a major issue with SFHD in that the assessments are deliberately curtailed. To overcome</a:t>
            </a:r>
            <a:r>
              <a:rPr lang="en-US" baseline="0" dirty="0" smtClean="0"/>
              <a:t> this issue you can do a complete examination but only after the diagnosis is made and not before.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EIS</a:t>
            </a:r>
            <a:r>
              <a:rPr lang="en-US" baseline="0" dirty="0" smtClean="0"/>
              <a:t> no more four questions and two tests focused on the EIS are carried out and often no iteration is necessary as this will generate a provisional diagnosis. This provisional diagnosis is subjected to bias correction with </a:t>
            </a:r>
            <a:r>
              <a:rPr lang="en-US" baseline="0" dirty="0" err="1" smtClean="0"/>
              <a:t>DDx</a:t>
            </a:r>
            <a:r>
              <a:rPr lang="en-US" baseline="0" dirty="0" smtClean="0"/>
              <a:t> and a full examination and if this doesn’t change things then the provisional becomes the final working diagnosis.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occasions</a:t>
            </a:r>
            <a:r>
              <a:rPr lang="en-US" baseline="0" dirty="0" smtClean="0"/>
              <a:t> where H1 fails, H2 is generated from the questions and tests already used and more examination that is focused on the EIS for H2. If this works fine, if not then H3 to </a:t>
            </a:r>
            <a:r>
              <a:rPr lang="en-US" baseline="0" dirty="0" err="1" smtClean="0"/>
              <a:t>Hn</a:t>
            </a:r>
            <a:r>
              <a:rPr lang="en-US" baseline="0" dirty="0" smtClean="0"/>
              <a:t> are tested.</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with the answer to the question</a:t>
            </a:r>
            <a:r>
              <a:rPr lang="en-US" baseline="0" dirty="0" smtClean="0"/>
              <a:t> (Q1) what’s your problem the patient’s answer (A1) is pain over the lateral elbow. H1 is naturally tennis elbow so questions from the EIS Q2, and 3 are answered appropriately along the bottom row all strengthening H1. These lead to the first test T1 which leads to the second, and if appropriately positive leads to the provisional diagnosis of tennis elbow and then bias correction. When Q2 or 3 get inappropriate responses then H2, in this case </a:t>
            </a:r>
            <a:r>
              <a:rPr lang="en-US" baseline="0" dirty="0" err="1" smtClean="0"/>
              <a:t>articular</a:t>
            </a:r>
            <a:r>
              <a:rPr lang="en-US" baseline="0" dirty="0" smtClean="0"/>
              <a:t> dysfunction is generated and the process continues using the EIS for </a:t>
            </a:r>
            <a:r>
              <a:rPr lang="en-US" baseline="0" dirty="0" err="1" smtClean="0"/>
              <a:t>articular</a:t>
            </a:r>
            <a:r>
              <a:rPr lang="en-US" baseline="0" dirty="0" smtClean="0"/>
              <a:t> dysfunction. As can be seen the more hypotheses that are generated the more focused information is generated and the more likely the final diagnosis is to be correct.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Atypical</a:t>
            </a:r>
            <a:r>
              <a:rPr lang="en-US" baseline="0" dirty="0" smtClean="0"/>
              <a:t> variants and multiple pathologies take more experience and skill than does the more simple conditions. </a:t>
            </a:r>
            <a:r>
              <a:rPr lang="en-US" dirty="0" smtClean="0"/>
              <a:t>The expectation is that</a:t>
            </a:r>
            <a:r>
              <a:rPr lang="en-US" baseline="0" dirty="0" smtClean="0"/>
              <a:t> as your experience progresses your ability to assess and your knowledge of more complex conditions will improve and increase.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concentrate as much on refining your clinical</a:t>
            </a:r>
            <a:r>
              <a:rPr lang="en-US" baseline="0" dirty="0" smtClean="0"/>
              <a:t> reasoning abilities as you will learning and practicing techniques you will do well. This entails being skeptical of your results and reflecting on your practice especially your failures. Experience isn’t about how many years you practice it is about learning from you practice and you do this by reflecting about it.</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Without</a:t>
            </a:r>
            <a:r>
              <a:rPr lang="en-US" baseline="0" dirty="0" smtClean="0"/>
              <a:t> knowing which structures are affected by which pathologies you cannot determine the optimal treatment. Treatment based classification systems are not useful when dealing with the </a:t>
            </a:r>
            <a:r>
              <a:rPr lang="en-US" baseline="0" dirty="0" smtClean="0"/>
              <a:t>condition demonstrating a </a:t>
            </a:r>
            <a:r>
              <a:rPr lang="en-US" baseline="0" dirty="0" smtClean="0"/>
              <a:t>non-average presentation or when two or more conditions co-exist. Even if we allow the statistics to determine things only about 63% of conditions will fall within one standard deviation of the average leaving you lost with about one third of your patients. You also have to consider that you are totally relying on the ability of the maker of the classification to be correct one hundred percent of the time to arrive at the lower one third.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Clinical</a:t>
            </a:r>
            <a:r>
              <a:rPr lang="en-US" baseline="0" dirty="0" smtClean="0"/>
              <a:t> reasoning is a subset of critical reasoning that is necessary in all spheres of rational problem solving in every part of life.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Making </a:t>
            </a:r>
            <a:r>
              <a:rPr lang="en-US" baseline="0" dirty="0" smtClean="0"/>
              <a:t>a diagnosis entails three main inputs, formal knowledge you learned in school, from books and others, experiential knowledge that you have garnered over the years and information received directly from the patient’s history and response to your tests. You generate your hypothesis as soon as you have sufficient information from the patient to do and the hypothesis is tested as more information comes in and is mixed with your innate knowledge. Eventually this generates a diagnosis or you saying I have no idea what the hell this is and sending for a second opinion. The diagnosis is used to make a prognosis and a treatment plan. Final testing of the diagnosis is when treatment is applied, if the patient responds as you expect your diagnosis is proved, at least for all practical purposes and if not then you have either messed up the treatment or </a:t>
            </a:r>
            <a:r>
              <a:rPr lang="en-US" baseline="0" smtClean="0"/>
              <a:t>the diagnosis.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with differential</a:t>
            </a:r>
            <a:r>
              <a:rPr lang="en-US" baseline="0" dirty="0" smtClean="0"/>
              <a:t> diagnosis is clearly evidenced by the TV series House. Listing a bunch of diagnosis that fulfills all of the information is cumbersome and to it add that we cannot employ objective tests such as imaging and lab studies to test each potential diagnosis. However, </a:t>
            </a:r>
            <a:r>
              <a:rPr lang="en-US" baseline="0" dirty="0" err="1" smtClean="0"/>
              <a:t>DDx</a:t>
            </a:r>
            <a:r>
              <a:rPr lang="en-US" baseline="0" dirty="0" smtClean="0"/>
              <a:t> is a useful tool for certain types of bias correction such as anchoring and we will use it as such.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that you are taking a clinical reasoning course I have every expectation that you would rather problem</a:t>
            </a:r>
            <a:r>
              <a:rPr lang="en-US" baseline="0" dirty="0" smtClean="0"/>
              <a:t> solve rather than follow somebody else’s direction, particularly as you have no idea of how good the authority is. This way any mistakes are you own but all the successes belong to you. </a:t>
            </a:r>
            <a:endParaRPr lang="en-US" dirty="0"/>
          </a:p>
        </p:txBody>
      </p:sp>
      <p:sp>
        <p:nvSpPr>
          <p:cNvPr id="4" name="Slide Number Placeholder 3"/>
          <p:cNvSpPr>
            <a:spLocks noGrp="1"/>
          </p:cNvSpPr>
          <p:nvPr>
            <p:ph type="sldNum" sz="quarter" idx="10"/>
          </p:nvPr>
        </p:nvSpPr>
        <p:spPr/>
        <p:txBody>
          <a:bodyPr/>
          <a:lstStyle/>
          <a:p>
            <a:pPr>
              <a:defRPr/>
            </a:pPr>
            <a:fld id="{040A1605-63EC-442F-9B25-88417B79501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F694C3-A759-4BC9-A4E7-FBBC86559F25}" type="datetime1">
              <a:rPr lang="en-US" smtClean="0"/>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835C3-F3CF-4D3F-9D7E-8CBB93F249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6603D2-9406-4794-B955-EF53F067CB86}" type="datetime1">
              <a:rPr lang="en-US" smtClean="0"/>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01FF7D-0B02-4FEE-ADC6-D7F0C8E5BA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732AA6-36C2-41D7-9454-C1CA3D0F22AA}" type="datetime1">
              <a:rPr lang="en-US" smtClean="0"/>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B0208-38AC-42D6-A087-0CE0F1D96B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D1748E-27C0-46A7-B747-2D8B598D6778}" type="datetime1">
              <a:rPr lang="en-US" smtClean="0"/>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E0484-7E8D-46F3-BD4C-CABE420F2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864286-EA59-4CFD-9ED4-2082887F3CBC}" type="datetime1">
              <a:rPr lang="en-US" smtClean="0"/>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72748-A3B2-42F4-A1B1-0D4EB57797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20C38C-2704-4EF6-9059-F6A33CA2A8E3}" type="datetime1">
              <a:rPr lang="en-US" smtClean="0"/>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3F24AF-5942-4761-8D64-EEB07BCE41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1624ED-4986-4065-97CE-5CC8A70B1526}" type="datetime1">
              <a:rPr lang="en-US" smtClean="0"/>
              <a:t>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6CCBA2-3EB7-40F6-8BE7-F4B06F7CFC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F6A443-C11D-4308-94E0-BD2A1F83181C}" type="datetime1">
              <a:rPr lang="en-US" smtClean="0"/>
              <a:t>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F33F79-C125-46A2-821E-B5EE7D185B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6FF17C-1870-480F-B4EF-81A2AC050024}" type="datetime1">
              <a:rPr lang="en-US" smtClean="0"/>
              <a:t>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BC6F25-E50A-436B-864F-2621A011CD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270074-D9B3-4771-9C6A-71651484D2FA}" type="datetime1">
              <a:rPr lang="en-US" smtClean="0"/>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16A565-5F65-4055-8DD2-B30DD0A6FC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CCF0FF-04A6-490A-9F93-D3F31728AE47}" type="datetime1">
              <a:rPr lang="en-US" smtClean="0"/>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9933F1-C000-4F16-A358-0115F5698A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76D930F-7DD4-4F49-B41B-22516ECA9BF9}" type="datetime1">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66CC7DE-7019-4FE7-9C50-E3C0E62A5F4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dreamstime.com/stock-image-apple-and-slice-2-image844780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www.dreamstime.com/royalty-free-stock-photo-concentration-crerativity-image747190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reamstime.com/royalty-free-stock-image-running-out-of-time-image376541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reamstime.com/royalty-free-stock-image-businessman-holds-a-pencil-and-erases-a-mistake-image781109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dreamstime.com/stock-photography-baby-is-wired-image9024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05245" y="675409"/>
            <a:ext cx="7689273" cy="3990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altLang="en-US" sz="4400" dirty="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9330" y="4739398"/>
            <a:ext cx="734436" cy="853981"/>
          </a:xfrm>
          <a:prstGeom prst="rect">
            <a:avLst/>
          </a:prstGeom>
        </p:spPr>
      </p:pic>
      <p:sp>
        <p:nvSpPr>
          <p:cNvPr id="4" name="Title 2"/>
          <p:cNvSpPr txBox="1">
            <a:spLocks/>
          </p:cNvSpPr>
          <p:nvPr/>
        </p:nvSpPr>
        <p:spPr>
          <a:xfrm>
            <a:off x="241300" y="123827"/>
            <a:ext cx="3125355" cy="3541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mj-lt"/>
                <a:ea typeface="+mj-ea"/>
                <a:cs typeface="+mj-cs"/>
              </a:rPr>
              <a:t>Provider Disclaimer</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3"/>
          <p:cNvSpPr txBox="1">
            <a:spLocks/>
          </p:cNvSpPr>
          <p:nvPr/>
        </p:nvSpPr>
        <p:spPr>
          <a:xfrm>
            <a:off x="405245" y="551863"/>
            <a:ext cx="7886700" cy="5267046"/>
          </a:xfrm>
          <a:prstGeom prst="rect">
            <a:avLst/>
          </a:prstGeom>
        </p:spPr>
        <p:txBody>
          <a:bodyPr>
            <a:normAutofit/>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In compliance with continuing education requirements, all presenters must disclose any financial or other associations with the manufacturers of commercial products, suppliers of commercial services or commercial supporters as well as any use of unlabeled product(s) under investigational use.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18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Athletico Physical Therapy</a:t>
            </a:r>
            <a:r>
              <a:rPr kumimoji="0" lang="en-US" sz="1800" b="0" i="1" u="none" strike="noStrike" kern="1200" cap="none" spc="0" normalizeH="0" baseline="0" noProof="0" smtClean="0">
                <a:ln>
                  <a:noFill/>
                </a:ln>
                <a:solidFill>
                  <a:schemeClr val="tx1"/>
                </a:solidFill>
                <a:effectLst/>
                <a:uLnTx/>
                <a:uFillTx/>
                <a:latin typeface="+mn-lt"/>
                <a:ea typeface="+mn-ea"/>
                <a:cs typeface="+mn-cs"/>
              </a:rPr>
              <a:t>, </a:t>
            </a:r>
            <a:r>
              <a:rPr kumimoji="0" lang="en-US" sz="1800" b="0" i="0" u="none" strike="noStrike" kern="1200" cap="none" spc="0" normalizeH="0" baseline="0" noProof="0" smtClean="0">
                <a:ln>
                  <a:noFill/>
                </a:ln>
                <a:solidFill>
                  <a:schemeClr val="tx1"/>
                </a:solidFill>
                <a:effectLst/>
                <a:uLnTx/>
                <a:uFillTx/>
                <a:latin typeface="+mn-lt"/>
                <a:ea typeface="+mn-ea"/>
                <a:cs typeface="+mn-cs"/>
              </a:rPr>
              <a:t>event committee and the presenters for this event do not have financial or other associations  with the manufacturers of commercial products, suppliers of commercial services or commercial supporters.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1800" b="0" i="1"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This presentation does not involve the unlabeled use of a product or product under investigational use.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18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smtClean="0">
                <a:ln>
                  <a:noFill/>
                </a:ln>
                <a:solidFill>
                  <a:srgbClr val="FF0000"/>
                </a:solidFill>
                <a:effectLst/>
                <a:uLnTx/>
                <a:uFillTx/>
                <a:latin typeface="+mn-lt"/>
                <a:ea typeface="+mn-ea"/>
                <a:cs typeface="+mn-cs"/>
              </a:rPr>
              <a:t>There was no commercial support for this activity.</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1400" b="0" i="1"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14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pPr>
              <a:defRPr/>
            </a:pPr>
            <a:fld id="{7A363E5C-51D3-4D4E-B2D8-F1C8CB00FA28}" type="datetime1">
              <a:rPr lang="en-US" smtClean="0"/>
              <a:t>11/5/2019</a:t>
            </a:fld>
            <a:endParaRPr lang="en-US"/>
          </a:p>
        </p:txBody>
      </p:sp>
      <p:sp>
        <p:nvSpPr>
          <p:cNvPr id="7" name="Slide Number Placeholder 6"/>
          <p:cNvSpPr>
            <a:spLocks noGrp="1"/>
          </p:cNvSpPr>
          <p:nvPr>
            <p:ph type="sldNum" sz="quarter" idx="12"/>
          </p:nvPr>
        </p:nvSpPr>
        <p:spPr/>
        <p:txBody>
          <a:bodyPr/>
          <a:lstStyle/>
          <a:p>
            <a:pPr>
              <a:defRPr/>
            </a:pPr>
            <a:fld id="{0CBC6F25-E50A-436B-864F-2621A011CDD1}"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1143000"/>
          </a:xfrm>
        </p:spPr>
        <p:txBody>
          <a:bodyPr/>
          <a:lstStyle/>
          <a:p>
            <a:r>
              <a:rPr lang="en-US" smtClean="0"/>
              <a:t>Non-pathoanatomical Diagnosis</a:t>
            </a:r>
          </a:p>
        </p:txBody>
      </p:sp>
      <p:sp>
        <p:nvSpPr>
          <p:cNvPr id="18435" name="Content Placeholder 2"/>
          <p:cNvSpPr>
            <a:spLocks noGrp="1"/>
          </p:cNvSpPr>
          <p:nvPr>
            <p:ph idx="1"/>
          </p:nvPr>
        </p:nvSpPr>
        <p:spPr>
          <a:xfrm>
            <a:off x="457200" y="1143000"/>
            <a:ext cx="8229600" cy="4953000"/>
          </a:xfrm>
        </p:spPr>
        <p:txBody>
          <a:bodyPr/>
          <a:lstStyle/>
          <a:p>
            <a:r>
              <a:rPr lang="en-US" smtClean="0"/>
              <a:t>There is currently a trend in physical therapy to move away from pathoanatomical diagnosis (and incidently differential diagnosis) and towards treatment based classification systems</a:t>
            </a:r>
          </a:p>
          <a:p>
            <a:r>
              <a:rPr lang="en-US" smtClean="0"/>
              <a:t>There is very little evidence but much opinion about the weakness of the pathoanatomical diagnosis but it is built on solid construct and it is the system used in allopathic medicine</a:t>
            </a:r>
          </a:p>
          <a:p>
            <a:endParaRPr lang="en-US" smtClean="0"/>
          </a:p>
        </p:txBody>
      </p:sp>
      <p:sp>
        <p:nvSpPr>
          <p:cNvPr id="4" name="Slide Number Placeholder 3"/>
          <p:cNvSpPr>
            <a:spLocks noGrp="1"/>
          </p:cNvSpPr>
          <p:nvPr>
            <p:ph type="sldNum" sz="quarter" idx="12"/>
          </p:nvPr>
        </p:nvSpPr>
        <p:spPr/>
        <p:txBody>
          <a:bodyPr/>
          <a:lstStyle/>
          <a:p>
            <a:pPr>
              <a:defRPr/>
            </a:pPr>
            <a:fld id="{D5EC5CAC-F0D6-4615-94C5-8CFF8F3CF806}" type="slidenum">
              <a:rPr lang="en-US"/>
              <a:pPr>
                <a:defRPr/>
              </a:pPr>
              <a:t>10</a:t>
            </a:fld>
            <a:endParaRPr lang="en-US" dirty="0"/>
          </a:p>
        </p:txBody>
      </p:sp>
      <p:sp>
        <p:nvSpPr>
          <p:cNvPr id="6" name="Date Placeholder 5"/>
          <p:cNvSpPr>
            <a:spLocks noGrp="1"/>
          </p:cNvSpPr>
          <p:nvPr>
            <p:ph type="dt" sz="quarter" idx="10"/>
          </p:nvPr>
        </p:nvSpPr>
        <p:spPr/>
        <p:txBody>
          <a:bodyPr/>
          <a:lstStyle/>
          <a:p>
            <a:pPr>
              <a:defRPr/>
            </a:pPr>
            <a:fld id="{A498F216-3532-4716-A012-CC0CA1D7DB14}" type="datetime1">
              <a:rPr lang="en-US" smtClean="0"/>
              <a:t>11/5/2019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r>
              <a:rPr lang="en-US" smtClean="0"/>
              <a:t>Clinical Reasoning Requirements</a:t>
            </a:r>
          </a:p>
        </p:txBody>
      </p:sp>
      <p:sp>
        <p:nvSpPr>
          <p:cNvPr id="3" name="Content Placeholder 2"/>
          <p:cNvSpPr>
            <a:spLocks noGrp="1"/>
          </p:cNvSpPr>
          <p:nvPr>
            <p:ph idx="1"/>
          </p:nvPr>
        </p:nvSpPr>
        <p:spPr>
          <a:xfrm>
            <a:off x="533400" y="1143000"/>
            <a:ext cx="8229600" cy="5029200"/>
          </a:xfrm>
        </p:spPr>
        <p:txBody>
          <a:bodyPr rtlCol="0">
            <a:normAutofit/>
          </a:bodyPr>
          <a:lstStyle/>
          <a:p>
            <a:pPr marL="514350" indent="-514350" fontAlgn="auto">
              <a:spcAft>
                <a:spcPts val="0"/>
              </a:spcAft>
              <a:buFont typeface="+mj-lt"/>
              <a:buAutoNum type="arabicPeriod"/>
              <a:defRPr/>
            </a:pPr>
            <a:r>
              <a:rPr lang="en-US" dirty="0" smtClean="0"/>
              <a:t>Systemic Knowledge</a:t>
            </a:r>
          </a:p>
          <a:p>
            <a:pPr lvl="1" fontAlgn="auto">
              <a:spcAft>
                <a:spcPts val="0"/>
              </a:spcAft>
              <a:buFont typeface="Arial" pitchFamily="34" charset="0"/>
              <a:buChar char="–"/>
              <a:defRPr/>
            </a:pPr>
            <a:r>
              <a:rPr lang="en-US" dirty="0" smtClean="0"/>
              <a:t>Anatomy</a:t>
            </a:r>
          </a:p>
          <a:p>
            <a:pPr lvl="1" fontAlgn="auto">
              <a:spcAft>
                <a:spcPts val="0"/>
              </a:spcAft>
              <a:buFont typeface="Arial" pitchFamily="34" charset="0"/>
              <a:buChar char="–"/>
              <a:defRPr/>
            </a:pPr>
            <a:r>
              <a:rPr lang="en-US" dirty="0" smtClean="0"/>
              <a:t>Pathology</a:t>
            </a:r>
          </a:p>
          <a:p>
            <a:pPr lvl="1" fontAlgn="auto">
              <a:spcAft>
                <a:spcPts val="0"/>
              </a:spcAft>
              <a:buFont typeface="Arial" pitchFamily="34" charset="0"/>
              <a:buChar char="–"/>
              <a:defRPr/>
            </a:pPr>
            <a:r>
              <a:rPr lang="en-US" dirty="0" smtClean="0"/>
              <a:t>Physiology</a:t>
            </a:r>
          </a:p>
          <a:p>
            <a:pPr lvl="1" fontAlgn="auto">
              <a:spcAft>
                <a:spcPts val="0"/>
              </a:spcAft>
              <a:buFont typeface="Arial" pitchFamily="34" charset="0"/>
              <a:buChar char="–"/>
              <a:defRPr/>
            </a:pPr>
            <a:r>
              <a:rPr lang="en-US" dirty="0" smtClean="0"/>
              <a:t>Biomechanics </a:t>
            </a:r>
          </a:p>
          <a:p>
            <a:pPr marL="914400" lvl="1" indent="-514350" fontAlgn="auto">
              <a:spcAft>
                <a:spcPts val="0"/>
              </a:spcAft>
              <a:buFont typeface="Arial" pitchFamily="34" charset="0"/>
              <a:buChar char="–"/>
              <a:defRPr/>
            </a:pPr>
            <a:r>
              <a:rPr lang="en-US" dirty="0" smtClean="0"/>
              <a:t>Research  and non-research data</a:t>
            </a:r>
          </a:p>
          <a:p>
            <a:pPr lvl="2" fontAlgn="auto">
              <a:spcAft>
                <a:spcPts val="0"/>
              </a:spcAft>
              <a:buFont typeface="Arial" pitchFamily="34" charset="0"/>
              <a:buChar char="•"/>
              <a:defRPr/>
            </a:pPr>
            <a:r>
              <a:rPr lang="en-US" dirty="0" smtClean="0"/>
              <a:t>Prevalence and incidence</a:t>
            </a:r>
          </a:p>
          <a:p>
            <a:pPr lvl="2" fontAlgn="auto">
              <a:spcAft>
                <a:spcPts val="0"/>
              </a:spcAft>
              <a:buFont typeface="Arial" pitchFamily="34" charset="0"/>
              <a:buChar char="•"/>
              <a:defRPr/>
            </a:pPr>
            <a:r>
              <a:rPr lang="en-US" dirty="0" smtClean="0"/>
              <a:t>Sensitivity</a:t>
            </a:r>
            <a:r>
              <a:rPr lang="en-US" dirty="0"/>
              <a:t> </a:t>
            </a:r>
            <a:r>
              <a:rPr lang="en-US" dirty="0" smtClean="0"/>
              <a:t>and specificity values (likelihood ratios)</a:t>
            </a:r>
          </a:p>
          <a:p>
            <a:pPr lvl="2" fontAlgn="auto">
              <a:spcAft>
                <a:spcPts val="0"/>
              </a:spcAft>
              <a:buFont typeface="Arial" pitchFamily="34" charset="0"/>
              <a:buNone/>
              <a:defRPr/>
            </a:pPr>
            <a:endParaRPr lang="en-US" dirty="0" smtClean="0"/>
          </a:p>
          <a:p>
            <a:pPr lvl="2"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marL="514350" indent="-514350" fontAlgn="auto">
              <a:spcAft>
                <a:spcPts val="0"/>
              </a:spcAft>
              <a:buFont typeface="+mj-lt"/>
              <a:buAutoNum type="arabicPeriod"/>
              <a:defRPr/>
            </a:pPr>
            <a:endParaRPr lang="en-US" dirty="0"/>
          </a:p>
        </p:txBody>
      </p:sp>
      <p:sp>
        <p:nvSpPr>
          <p:cNvPr id="4" name="Slide Number Placeholder 3"/>
          <p:cNvSpPr>
            <a:spLocks noGrp="1"/>
          </p:cNvSpPr>
          <p:nvPr>
            <p:ph type="sldNum" sz="quarter" idx="12"/>
          </p:nvPr>
        </p:nvSpPr>
        <p:spPr/>
        <p:txBody>
          <a:bodyPr/>
          <a:lstStyle/>
          <a:p>
            <a:pPr>
              <a:defRPr/>
            </a:pPr>
            <a:fld id="{532C1DDD-591E-45D5-8C07-BA886C518768}" type="slidenum">
              <a:rPr lang="en-US"/>
              <a:pPr>
                <a:defRPr/>
              </a:pPr>
              <a:t>11</a:t>
            </a:fld>
            <a:endParaRPr lang="en-US" dirty="0"/>
          </a:p>
        </p:txBody>
      </p:sp>
      <p:sp>
        <p:nvSpPr>
          <p:cNvPr id="6" name="Date Placeholder 5"/>
          <p:cNvSpPr>
            <a:spLocks noGrp="1"/>
          </p:cNvSpPr>
          <p:nvPr>
            <p:ph type="dt" sz="quarter" idx="10"/>
          </p:nvPr>
        </p:nvSpPr>
        <p:spPr/>
        <p:txBody>
          <a:bodyPr/>
          <a:lstStyle/>
          <a:p>
            <a:pPr>
              <a:defRPr/>
            </a:pPr>
            <a:fld id="{B3843B3D-E91D-469F-9E5C-BCD29CFF90E2}" type="datetime1">
              <a:rPr lang="en-US" smtClean="0"/>
              <a:t>11/5/2019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marL="514350" indent="-514350">
              <a:buFont typeface="Calibri" pitchFamily="34" charset="0"/>
              <a:buAutoNum type="arabicPeriod" startAt="3"/>
            </a:pPr>
            <a:endParaRPr lang="en-US" smtClean="0"/>
          </a:p>
          <a:p>
            <a:pPr marL="514350" indent="-514350">
              <a:buFont typeface="Calibri" pitchFamily="34" charset="0"/>
              <a:buAutoNum type="arabicPeriod" startAt="3"/>
            </a:pPr>
            <a:endParaRPr lang="en-US" smtClean="0"/>
          </a:p>
          <a:p>
            <a:pPr marL="514350" indent="-514350">
              <a:buFont typeface="Arial" charset="0"/>
              <a:buNone/>
            </a:pPr>
            <a:r>
              <a:rPr lang="en-US" smtClean="0"/>
              <a:t>2. Patient Information </a:t>
            </a:r>
          </a:p>
          <a:p>
            <a:pPr marL="914400" lvl="1" indent="-514350"/>
            <a:r>
              <a:rPr lang="en-US" smtClean="0"/>
              <a:t>From the patient – signs and symptoms</a:t>
            </a:r>
          </a:p>
          <a:p>
            <a:pPr marL="914400" lvl="1" indent="-514350"/>
            <a:r>
              <a:rPr lang="en-US" smtClean="0"/>
              <a:t>About the patient – objective test results</a:t>
            </a:r>
          </a:p>
        </p:txBody>
      </p:sp>
      <p:sp>
        <p:nvSpPr>
          <p:cNvPr id="4" name="Slide Number Placeholder 3"/>
          <p:cNvSpPr>
            <a:spLocks noGrp="1"/>
          </p:cNvSpPr>
          <p:nvPr>
            <p:ph type="sldNum" sz="quarter" idx="12"/>
          </p:nvPr>
        </p:nvSpPr>
        <p:spPr/>
        <p:txBody>
          <a:bodyPr/>
          <a:lstStyle/>
          <a:p>
            <a:pPr>
              <a:defRPr/>
            </a:pPr>
            <a:fld id="{9BAC29F1-B946-4A02-86DF-80970CF74691}" type="slidenum">
              <a:rPr lang="en-US"/>
              <a:pPr>
                <a:defRPr/>
              </a:pPr>
              <a:t>12</a:t>
            </a:fld>
            <a:endParaRPr lang="en-US" dirty="0"/>
          </a:p>
        </p:txBody>
      </p:sp>
      <p:sp>
        <p:nvSpPr>
          <p:cNvPr id="6" name="Date Placeholder 5"/>
          <p:cNvSpPr>
            <a:spLocks noGrp="1"/>
          </p:cNvSpPr>
          <p:nvPr>
            <p:ph type="dt" sz="quarter" idx="10"/>
          </p:nvPr>
        </p:nvSpPr>
        <p:spPr/>
        <p:txBody>
          <a:bodyPr/>
          <a:lstStyle/>
          <a:p>
            <a:pPr>
              <a:defRPr/>
            </a:pPr>
            <a:fld id="{A9D6F1A5-682F-4D80-8107-9D465FA46DAC}" type="datetime1">
              <a:rPr lang="en-US" smtClean="0"/>
              <a:t>11/5/2019</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marL="514350" indent="-514350">
              <a:buFont typeface="Calibri" pitchFamily="34" charset="0"/>
              <a:buAutoNum type="arabicPeriod" startAt="4"/>
            </a:pPr>
            <a:r>
              <a:rPr lang="en-US" dirty="0" smtClean="0"/>
              <a:t>Cognitive reasoning in the form of integration and analysis of all necessary information. It must be:</a:t>
            </a:r>
          </a:p>
          <a:p>
            <a:pPr marL="914400" lvl="1" indent="-514350">
              <a:buFont typeface="Calibri" pitchFamily="34" charset="0"/>
              <a:buAutoNum type="alphaLcPeriod"/>
            </a:pPr>
            <a:r>
              <a:rPr lang="en-US" dirty="0" smtClean="0"/>
              <a:t>Logical</a:t>
            </a:r>
          </a:p>
          <a:p>
            <a:pPr marL="914400" lvl="1" indent="-514350">
              <a:buFont typeface="Calibri" pitchFamily="34" charset="0"/>
              <a:buAutoNum type="alphaLcPeriod"/>
            </a:pPr>
            <a:r>
              <a:rPr lang="en-US" dirty="0" smtClean="0"/>
              <a:t>Rational</a:t>
            </a:r>
          </a:p>
          <a:p>
            <a:pPr marL="914400" lvl="1" indent="-514350">
              <a:buFont typeface="Calibri" pitchFamily="34" charset="0"/>
              <a:buAutoNum type="alphaLcPeriod"/>
            </a:pPr>
            <a:r>
              <a:rPr lang="en-US" dirty="0" smtClean="0"/>
              <a:t>Reasonable</a:t>
            </a:r>
          </a:p>
          <a:p>
            <a:pPr marL="514350" indent="-514350">
              <a:buFont typeface="Calibri" pitchFamily="34" charset="0"/>
              <a:buAutoNum type="arabicPeriod" startAt="4"/>
            </a:pPr>
            <a:r>
              <a:rPr lang="en-US" dirty="0" smtClean="0"/>
              <a:t>Bias/error reduction</a:t>
            </a:r>
          </a:p>
        </p:txBody>
      </p:sp>
      <p:pic>
        <p:nvPicPr>
          <p:cNvPr id="4" name="Content Placeholder 3" descr="dreamstime_5119845 why.jpg"/>
          <p:cNvPicPr>
            <a:picLocks noChangeAspect="1"/>
          </p:cNvPicPr>
          <p:nvPr/>
        </p:nvPicPr>
        <p:blipFill>
          <a:blip r:embed="rId2" cstate="print"/>
          <a:stretch>
            <a:fillRect/>
          </a:stretch>
        </p:blipFill>
        <p:spPr>
          <a:xfrm>
            <a:off x="6629400" y="4267200"/>
            <a:ext cx="1981200" cy="1981200"/>
          </a:xfrm>
          <a:prstGeom prst="ellipse">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20D61E02-A536-4202-A2A7-2CCCA34B41A5}" type="slidenum">
              <a:rPr lang="en-US"/>
              <a:pPr>
                <a:defRPr/>
              </a:pPr>
              <a:t>13</a:t>
            </a:fld>
            <a:endParaRPr lang="en-US" dirty="0"/>
          </a:p>
        </p:txBody>
      </p:sp>
      <p:sp>
        <p:nvSpPr>
          <p:cNvPr id="7" name="Date Placeholder 6"/>
          <p:cNvSpPr>
            <a:spLocks noGrp="1"/>
          </p:cNvSpPr>
          <p:nvPr>
            <p:ph type="dt" sz="quarter" idx="10"/>
          </p:nvPr>
        </p:nvSpPr>
        <p:spPr/>
        <p:txBody>
          <a:bodyPr/>
          <a:lstStyle/>
          <a:p>
            <a:pPr>
              <a:defRPr/>
            </a:pPr>
            <a:fld id="{D6D73C15-0995-4CCD-AFB3-5A948787F21A}" type="datetime1">
              <a:rPr lang="en-US" smtClean="0"/>
              <a:t>11/5/2019</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Reasoning Methods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lide Number Placeholder 3"/>
          <p:cNvSpPr>
            <a:spLocks noGrp="1"/>
          </p:cNvSpPr>
          <p:nvPr>
            <p:ph type="sldNum" sz="quarter" idx="12"/>
          </p:nvPr>
        </p:nvSpPr>
        <p:spPr>
          <a:xfrm>
            <a:off x="6553200" y="6310312"/>
            <a:ext cx="2133600" cy="365125"/>
          </a:xfrm>
        </p:spPr>
        <p:txBody>
          <a:bodyPr/>
          <a:lstStyle/>
          <a:p>
            <a:fld id="{BB9D9C57-38D2-4CF3-8F55-0AF44E3402FF}" type="slidenum">
              <a:rPr lang="en-US" smtClean="0"/>
              <a:pPr/>
              <a:t>14</a:t>
            </a:fld>
            <a:endParaRPr lang="en-US"/>
          </a:p>
        </p:txBody>
      </p:sp>
      <p:pic>
        <p:nvPicPr>
          <p:cNvPr id="4" name="Picture 2" descr="Skeleton X-ray - Puzzling 2 Stock Photos"/>
          <p:cNvPicPr>
            <a:picLocks noChangeAspect="1" noChangeArrowheads="1"/>
          </p:cNvPicPr>
          <p:nvPr/>
        </p:nvPicPr>
        <p:blipFill>
          <a:blip r:embed="rId3" cstate="print"/>
          <a:srcRect/>
          <a:stretch>
            <a:fillRect/>
          </a:stretch>
        </p:blipFill>
        <p:spPr bwMode="auto">
          <a:xfrm>
            <a:off x="2590800" y="1325562"/>
            <a:ext cx="4114800" cy="4114800"/>
          </a:xfrm>
          <a:prstGeom prst="ellipse">
            <a:avLst/>
          </a:prstGeom>
          <a:ln>
            <a:noFill/>
          </a:ln>
          <a:effectLst>
            <a:softEdge rad="112500"/>
          </a:effectLst>
        </p:spPr>
      </p:pic>
      <p:sp>
        <p:nvSpPr>
          <p:cNvPr id="5" name="TextBox 4"/>
          <p:cNvSpPr txBox="1"/>
          <p:nvPr/>
        </p:nvSpPr>
        <p:spPr>
          <a:xfrm>
            <a:off x="304800" y="5516562"/>
            <a:ext cx="8534400" cy="707886"/>
          </a:xfrm>
          <a:prstGeom prst="rect">
            <a:avLst/>
          </a:prstGeom>
          <a:noFill/>
        </p:spPr>
        <p:txBody>
          <a:bodyPr wrap="square" rtlCol="0">
            <a:spAutoFit/>
          </a:bodyPr>
          <a:lstStyle/>
          <a:p>
            <a:pPr algn="ctr"/>
            <a:r>
              <a:rPr lang="en-US" sz="4000" b="1" dirty="0" smtClean="0">
                <a:solidFill>
                  <a:srgbClr val="FF0000"/>
                </a:solidFill>
              </a:rPr>
              <a:t>Above all Else, Knowledge and Logic</a:t>
            </a:r>
            <a:endParaRPr lang="en-US" sz="4000" b="1" dirty="0">
              <a:solidFill>
                <a:srgbClr val="FF0000"/>
              </a:solidFill>
            </a:endParaRPr>
          </a:p>
        </p:txBody>
      </p:sp>
      <p:sp>
        <p:nvSpPr>
          <p:cNvPr id="6" name="Date Placeholder 5"/>
          <p:cNvSpPr>
            <a:spLocks noGrp="1"/>
          </p:cNvSpPr>
          <p:nvPr>
            <p:ph type="dt" sz="half" idx="10"/>
          </p:nvPr>
        </p:nvSpPr>
        <p:spPr/>
        <p:txBody>
          <a:bodyPr/>
          <a:lstStyle/>
          <a:p>
            <a:pPr>
              <a:defRPr/>
            </a:pPr>
            <a:fld id="{3AF967CA-C024-4A2B-8A8F-A3B49871B072}" type="datetime1">
              <a:rPr lang="en-US" smtClean="0"/>
              <a:t>11/5/2019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04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Methods and Tools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533400" y="2057400"/>
            <a:ext cx="8229600" cy="2667000"/>
          </a:xfrm>
          <a:prstGeom prst="rect">
            <a:avLst/>
          </a:prstGeom>
        </p:spPr>
        <p:txBody>
          <a:bodyPr>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Axioms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Pattern Recognition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Algorithms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Hypothetic-deduction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Essential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Illness Scripts</a:t>
            </a:r>
          </a:p>
        </p:txBody>
      </p:sp>
      <p:sp>
        <p:nvSpPr>
          <p:cNvPr id="4" name="Date Placeholder 3"/>
          <p:cNvSpPr>
            <a:spLocks noGrp="1"/>
          </p:cNvSpPr>
          <p:nvPr>
            <p:ph type="dt" sz="half" idx="10"/>
          </p:nvPr>
        </p:nvSpPr>
        <p:spPr/>
        <p:txBody>
          <a:bodyPr/>
          <a:lstStyle/>
          <a:p>
            <a:pPr>
              <a:defRPr/>
            </a:pPr>
            <a:fld id="{7FE686F9-FDF3-4890-9CFB-2CADF3588F82}" type="datetime1">
              <a:rPr lang="en-US" smtClean="0"/>
              <a:t>11/5/2019</a:t>
            </a:fld>
            <a:endParaRPr lang="en-US"/>
          </a:p>
        </p:txBody>
      </p:sp>
      <p:sp>
        <p:nvSpPr>
          <p:cNvPr id="5" name="Slide Number Placeholder 4"/>
          <p:cNvSpPr>
            <a:spLocks noGrp="1"/>
          </p:cNvSpPr>
          <p:nvPr>
            <p:ph type="sldNum" sz="quarter" idx="12"/>
          </p:nvPr>
        </p:nvSpPr>
        <p:spPr/>
        <p:txBody>
          <a:bodyPr/>
          <a:lstStyle/>
          <a:p>
            <a:pPr>
              <a:defRPr/>
            </a:pPr>
            <a:fld id="{0CBC6F25-E50A-436B-864F-2621A011CDD1}"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1524000"/>
            <a:ext cx="8229600" cy="49530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Occam’s razor</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Sutton’s law (go where the money is) </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Treat the patient, not the numbers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990600" y="838200"/>
            <a:ext cx="5715000" cy="769441"/>
          </a:xfrm>
          <a:prstGeom prst="rect">
            <a:avLst/>
          </a:prstGeom>
          <a:noFill/>
        </p:spPr>
        <p:txBody>
          <a:bodyPr wrap="square" rtlCol="0">
            <a:spAutoFit/>
          </a:bodyPr>
          <a:lstStyle/>
          <a:p>
            <a:pPr algn="ctr"/>
            <a:r>
              <a:rPr lang="en-US" sz="4400" dirty="0" smtClean="0"/>
              <a:t>Axioms</a:t>
            </a:r>
            <a:endParaRPr lang="en-US" sz="4400" dirty="0"/>
          </a:p>
        </p:txBody>
      </p:sp>
      <p:sp>
        <p:nvSpPr>
          <p:cNvPr id="4" name="Date Placeholder 3"/>
          <p:cNvSpPr>
            <a:spLocks noGrp="1"/>
          </p:cNvSpPr>
          <p:nvPr>
            <p:ph type="dt" sz="half" idx="10"/>
          </p:nvPr>
        </p:nvSpPr>
        <p:spPr/>
        <p:txBody>
          <a:bodyPr/>
          <a:lstStyle/>
          <a:p>
            <a:pPr>
              <a:defRPr/>
            </a:pPr>
            <a:fld id="{23736B80-2876-4BCD-81F1-50D18116BF89}" type="datetime1">
              <a:rPr lang="en-US" smtClean="0"/>
              <a:t>11/5/2019</a:t>
            </a:fld>
            <a:endParaRPr lang="en-US"/>
          </a:p>
        </p:txBody>
      </p:sp>
      <p:sp>
        <p:nvSpPr>
          <p:cNvPr id="6" name="Slide Number Placeholder 5"/>
          <p:cNvSpPr>
            <a:spLocks noGrp="1"/>
          </p:cNvSpPr>
          <p:nvPr>
            <p:ph type="sldNum" sz="quarter" idx="12"/>
          </p:nvPr>
        </p:nvSpPr>
        <p:spPr/>
        <p:txBody>
          <a:bodyPr/>
          <a:lstStyle/>
          <a:p>
            <a:pPr>
              <a:defRPr/>
            </a:pPr>
            <a:fld id="{0CBC6F25-E50A-436B-864F-2621A011CDD1}"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Pattern Recognition: Thin slicing</a:t>
            </a:r>
            <a:br>
              <a:rPr lang="en-US" dirty="0" smtClean="0"/>
            </a:br>
            <a:endParaRPr lang="en-US" dirty="0"/>
          </a:p>
        </p:txBody>
      </p:sp>
      <p:sp>
        <p:nvSpPr>
          <p:cNvPr id="3" name="Content Placeholder 2"/>
          <p:cNvSpPr>
            <a:spLocks noGrp="1"/>
          </p:cNvSpPr>
          <p:nvPr>
            <p:ph idx="1"/>
          </p:nvPr>
        </p:nvSpPr>
        <p:spPr>
          <a:xfrm>
            <a:off x="304800" y="1447800"/>
            <a:ext cx="5562600" cy="4724400"/>
          </a:xfrm>
        </p:spPr>
        <p:txBody>
          <a:bodyPr>
            <a:normAutofit lnSpcReduction="10000"/>
          </a:bodyPr>
          <a:lstStyle/>
          <a:p>
            <a:pPr algn="ctr">
              <a:buNone/>
            </a:pPr>
            <a:r>
              <a:rPr lang="en-US" dirty="0" smtClean="0"/>
              <a:t>Using a minimum of information to reach a correct decision or diagnosis. The diagnosis is often made within seconds of the patient being seen with the clinician only needing to ask a couple of confirmatory questions and undertake one or two tests to reduce the risk of error</a:t>
            </a:r>
          </a:p>
          <a:p>
            <a:endParaRPr lang="en-US" dirty="0" smtClean="0"/>
          </a:p>
        </p:txBody>
      </p:sp>
      <p:sp>
        <p:nvSpPr>
          <p:cNvPr id="6" name="Slide Number Placeholder 5"/>
          <p:cNvSpPr>
            <a:spLocks noGrp="1"/>
          </p:cNvSpPr>
          <p:nvPr>
            <p:ph type="sldNum" sz="quarter" idx="12"/>
          </p:nvPr>
        </p:nvSpPr>
        <p:spPr/>
        <p:txBody>
          <a:bodyPr/>
          <a:lstStyle/>
          <a:p>
            <a:fld id="{BB9D9C57-38D2-4CF3-8F55-0AF44E3402FF}" type="slidenum">
              <a:rPr lang="en-US" smtClean="0"/>
              <a:pPr/>
              <a:t>17</a:t>
            </a:fld>
            <a:endParaRPr lang="en-US" dirty="0"/>
          </a:p>
        </p:txBody>
      </p:sp>
      <p:pic>
        <p:nvPicPr>
          <p:cNvPr id="35842" name="Picture 2" descr="http://thumbs.dreamstime.com/thumbimg_372/1236416703TEMC70.jpg">
            <a:hlinkClick r:id="rId3"/>
          </p:cNvPr>
          <p:cNvPicPr>
            <a:picLocks noChangeAspect="1" noChangeArrowheads="1"/>
          </p:cNvPicPr>
          <p:nvPr/>
        </p:nvPicPr>
        <p:blipFill>
          <a:blip r:embed="rId4" cstate="print"/>
          <a:srcRect t="37644"/>
          <a:stretch>
            <a:fillRect/>
          </a:stretch>
        </p:blipFill>
        <p:spPr bwMode="auto">
          <a:xfrm>
            <a:off x="5627399" y="2438400"/>
            <a:ext cx="3516600" cy="3276600"/>
          </a:xfrm>
          <a:prstGeom prst="ellipse">
            <a:avLst/>
          </a:prstGeom>
          <a:ln>
            <a:noFill/>
          </a:ln>
          <a:effectLst>
            <a:softEdge rad="112500"/>
          </a:effectLst>
        </p:spPr>
      </p:pic>
      <p:sp>
        <p:nvSpPr>
          <p:cNvPr id="7" name="Date Placeholder 6"/>
          <p:cNvSpPr>
            <a:spLocks noGrp="1"/>
          </p:cNvSpPr>
          <p:nvPr>
            <p:ph type="dt" sz="half" idx="10"/>
          </p:nvPr>
        </p:nvSpPr>
        <p:spPr/>
        <p:txBody>
          <a:bodyPr/>
          <a:lstStyle/>
          <a:p>
            <a:pPr>
              <a:defRPr/>
            </a:pPr>
            <a:fld id="{56B69153-19EE-4C96-8ACA-95054A8AE493}" type="datetime1">
              <a:rPr lang="en-US" smtClean="0"/>
              <a:t>11/5/2019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humbs.dreamstime.com/thumbimg_344/122946232220UjO3.jpg">
            <a:hlinkClick r:id="rId3"/>
          </p:cNvPr>
          <p:cNvPicPr>
            <a:picLocks noChangeAspect="1" noChangeArrowheads="1"/>
          </p:cNvPicPr>
          <p:nvPr/>
        </p:nvPicPr>
        <p:blipFill>
          <a:blip r:embed="rId4" cstate="print"/>
          <a:srcRect/>
          <a:stretch>
            <a:fillRect/>
          </a:stretch>
        </p:blipFill>
        <p:spPr bwMode="auto">
          <a:xfrm>
            <a:off x="6019800" y="3707763"/>
            <a:ext cx="3124200" cy="3150237"/>
          </a:xfrm>
          <a:prstGeom prst="ellipse">
            <a:avLst/>
          </a:prstGeom>
          <a:ln>
            <a:noFill/>
          </a:ln>
          <a:effectLst>
            <a:softEdge rad="112500"/>
          </a:effectLst>
        </p:spPr>
      </p:pic>
      <p:sp>
        <p:nvSpPr>
          <p:cNvPr id="3" name="Content Placeholder 2"/>
          <p:cNvSpPr>
            <a:spLocks noGrp="1"/>
          </p:cNvSpPr>
          <p:nvPr>
            <p:ph idx="1"/>
          </p:nvPr>
        </p:nvSpPr>
        <p:spPr>
          <a:xfrm>
            <a:off x="457200" y="1676400"/>
            <a:ext cx="8229600" cy="2971800"/>
          </a:xfrm>
        </p:spPr>
        <p:txBody>
          <a:bodyPr>
            <a:normAutofit/>
          </a:bodyPr>
          <a:lstStyle/>
          <a:p>
            <a:pPr algn="ctr">
              <a:buNone/>
            </a:pPr>
            <a:r>
              <a:rPr lang="en-US" dirty="0" smtClean="0"/>
              <a:t>Thin slicing has been demonstrated many times to be an effective method of problem solving for many decades and it is known by many other names most commonly “a gut feeling” or “subconscious”</a:t>
            </a:r>
            <a:endParaRPr lang="en-US"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18</a:t>
            </a:fld>
            <a:endParaRPr lang="en-US"/>
          </a:p>
        </p:txBody>
      </p:sp>
      <p:sp>
        <p:nvSpPr>
          <p:cNvPr id="5" name="TextBox 4"/>
          <p:cNvSpPr txBox="1"/>
          <p:nvPr/>
        </p:nvSpPr>
        <p:spPr>
          <a:xfrm>
            <a:off x="228600" y="381000"/>
            <a:ext cx="2438400" cy="369332"/>
          </a:xfrm>
          <a:prstGeom prst="rect">
            <a:avLst/>
          </a:prstGeom>
          <a:noFill/>
        </p:spPr>
        <p:txBody>
          <a:bodyPr wrap="square" rtlCol="0">
            <a:spAutoFit/>
          </a:bodyPr>
          <a:lstStyle/>
          <a:p>
            <a:r>
              <a:rPr lang="en-US" dirty="0" smtClean="0"/>
              <a:t>Pattern Recognition</a:t>
            </a:r>
            <a:endParaRPr lang="en-US" dirty="0"/>
          </a:p>
        </p:txBody>
      </p:sp>
      <p:sp>
        <p:nvSpPr>
          <p:cNvPr id="6" name="Date Placeholder 5"/>
          <p:cNvSpPr>
            <a:spLocks noGrp="1"/>
          </p:cNvSpPr>
          <p:nvPr>
            <p:ph type="dt" sz="half" idx="10"/>
          </p:nvPr>
        </p:nvSpPr>
        <p:spPr/>
        <p:txBody>
          <a:bodyPr/>
          <a:lstStyle/>
          <a:p>
            <a:pPr>
              <a:defRPr/>
            </a:pPr>
            <a:fld id="{08F81640-37C4-48DF-A1CF-68140ED3335A}" type="datetime1">
              <a:rPr lang="en-US" smtClean="0"/>
              <a:t>11/5/2019</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72000"/>
          </a:xfrm>
        </p:spPr>
        <p:txBody>
          <a:bodyPr>
            <a:normAutofit/>
          </a:bodyPr>
          <a:lstStyle/>
          <a:p>
            <a:r>
              <a:rPr lang="en-US" dirty="0" smtClean="0"/>
              <a:t>Though counter-intuitive there is  good evidence going back many years that decisions can be made about very complex problems with a minimum amount of information often better than when there is an abundance of information. </a:t>
            </a:r>
          </a:p>
          <a:p>
            <a:r>
              <a:rPr lang="en-US" dirty="0" smtClean="0"/>
              <a:t>On the other hand a simple decision may need as much information as can be obtained. </a:t>
            </a:r>
            <a:endParaRPr lang="en-US" dirty="0"/>
          </a:p>
        </p:txBody>
      </p:sp>
      <p:sp>
        <p:nvSpPr>
          <p:cNvPr id="4" name="TextBox 3"/>
          <p:cNvSpPr txBox="1"/>
          <p:nvPr/>
        </p:nvSpPr>
        <p:spPr>
          <a:xfrm>
            <a:off x="304800" y="5715000"/>
            <a:ext cx="8458200" cy="923330"/>
          </a:xfrm>
          <a:prstGeom prst="rect">
            <a:avLst/>
          </a:prstGeom>
          <a:noFill/>
        </p:spPr>
        <p:txBody>
          <a:bodyPr wrap="square" rtlCol="0">
            <a:spAutoFit/>
          </a:bodyPr>
          <a:lstStyle/>
          <a:p>
            <a:r>
              <a:rPr lang="en-US" sz="1200" dirty="0" smtClean="0"/>
              <a:t>Klein, G. The Power of Intuition, in Sources of Power. MIT Press, Cambridge. 1998</a:t>
            </a:r>
          </a:p>
          <a:p>
            <a:r>
              <a:rPr lang="en-US" sz="1200" dirty="0" smtClean="0"/>
              <a:t>Oskamp, S. Overconfidence in Case Study Judgments. J Cons Psychol 39:3 1965</a:t>
            </a:r>
          </a:p>
          <a:p>
            <a:r>
              <a:rPr lang="en-US" sz="1200" dirty="0" smtClean="0"/>
              <a:t>Reilly, B. et al. Triage of patients with chest pain in the emergency department. A J Medicine 112 2002</a:t>
            </a:r>
          </a:p>
          <a:p>
            <a:endParaRPr lang="en-US" dirty="0" smtClean="0"/>
          </a:p>
        </p:txBody>
      </p:sp>
      <p:sp>
        <p:nvSpPr>
          <p:cNvPr id="5" name="Slide Number Placeholder 4"/>
          <p:cNvSpPr>
            <a:spLocks noGrp="1"/>
          </p:cNvSpPr>
          <p:nvPr>
            <p:ph type="sldNum" sz="quarter" idx="12"/>
          </p:nvPr>
        </p:nvSpPr>
        <p:spPr/>
        <p:txBody>
          <a:bodyPr/>
          <a:lstStyle/>
          <a:p>
            <a:fld id="{4ED32BA3-E34B-4845-9A59-44F2EEB6FAF1}" type="slidenum">
              <a:rPr lang="en-US" smtClean="0"/>
              <a:pPr/>
              <a:t>19</a:t>
            </a:fld>
            <a:endParaRPr lang="en-US" dirty="0"/>
          </a:p>
        </p:txBody>
      </p:sp>
      <p:sp>
        <p:nvSpPr>
          <p:cNvPr id="6" name="TextBox 5"/>
          <p:cNvSpPr txBox="1"/>
          <p:nvPr/>
        </p:nvSpPr>
        <p:spPr>
          <a:xfrm>
            <a:off x="228600" y="381000"/>
            <a:ext cx="2438400" cy="369332"/>
          </a:xfrm>
          <a:prstGeom prst="rect">
            <a:avLst/>
          </a:prstGeom>
          <a:noFill/>
        </p:spPr>
        <p:txBody>
          <a:bodyPr wrap="square" rtlCol="0">
            <a:spAutoFit/>
          </a:bodyPr>
          <a:lstStyle/>
          <a:p>
            <a:r>
              <a:rPr lang="en-US" dirty="0" smtClean="0"/>
              <a:t>Pattern Recognition</a:t>
            </a:r>
            <a:endParaRPr lang="en-US" dirty="0"/>
          </a:p>
        </p:txBody>
      </p:sp>
      <p:sp>
        <p:nvSpPr>
          <p:cNvPr id="7" name="Date Placeholder 6"/>
          <p:cNvSpPr>
            <a:spLocks noGrp="1"/>
          </p:cNvSpPr>
          <p:nvPr>
            <p:ph type="dt" sz="half" idx="10"/>
          </p:nvPr>
        </p:nvSpPr>
        <p:spPr/>
        <p:txBody>
          <a:bodyPr/>
          <a:lstStyle/>
          <a:p>
            <a:pPr>
              <a:defRPr/>
            </a:pPr>
            <a:fld id="{A3248F4B-25F6-4333-8F56-6106629D28FE}" type="datetime1">
              <a:rPr lang="en-US" smtClean="0"/>
              <a:t>11/5/2019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keleton X-ray - Puzzling 2 Stock Photos"/>
          <p:cNvPicPr/>
          <p:nvPr/>
        </p:nvPicPr>
        <p:blipFill>
          <a:blip r:embed="rId3" cstate="print"/>
          <a:srcRect/>
          <a:stretch>
            <a:fillRect/>
          </a:stretch>
        </p:blipFill>
        <p:spPr bwMode="auto">
          <a:xfrm>
            <a:off x="2514600" y="1371600"/>
            <a:ext cx="4114800" cy="4114800"/>
          </a:xfrm>
          <a:prstGeom prst="ellipse">
            <a:avLst/>
          </a:prstGeom>
          <a:ln>
            <a:noFill/>
          </a:ln>
          <a:effectLst>
            <a:softEdge rad="112500"/>
          </a:effectLst>
        </p:spPr>
      </p:pic>
      <p:sp>
        <p:nvSpPr>
          <p:cNvPr id="22" name="TextBox 21"/>
          <p:cNvSpPr txBox="1"/>
          <p:nvPr/>
        </p:nvSpPr>
        <p:spPr>
          <a:xfrm>
            <a:off x="1143000" y="457200"/>
            <a:ext cx="6096000" cy="1107996"/>
          </a:xfrm>
          <a:prstGeom prst="rect">
            <a:avLst/>
          </a:prstGeom>
          <a:noFill/>
        </p:spPr>
        <p:txBody>
          <a:bodyPr wrap="square" rtlCol="0">
            <a:spAutoFit/>
          </a:bodyPr>
          <a:lstStyle/>
          <a:p>
            <a:r>
              <a:rPr lang="en-US" sz="4400" b="1" dirty="0" smtClean="0">
                <a:solidFill>
                  <a:srgbClr val="FF0000"/>
                </a:solidFill>
                <a:latin typeface="Impact" pitchFamily="34" charset="0"/>
              </a:rPr>
              <a:t>                   </a:t>
            </a:r>
            <a:r>
              <a:rPr lang="en-US" sz="6600" b="1" dirty="0" smtClean="0">
                <a:solidFill>
                  <a:srgbClr val="FF0000"/>
                </a:solidFill>
                <a:latin typeface="Impact" pitchFamily="34" charset="0"/>
              </a:rPr>
              <a:t>  IMPACT</a:t>
            </a:r>
            <a:endParaRPr lang="en-US" sz="6600" b="1" dirty="0">
              <a:solidFill>
                <a:srgbClr val="FF0000"/>
              </a:solidFill>
              <a:latin typeface="Impact" pitchFamily="34" charset="0"/>
            </a:endParaRPr>
          </a:p>
        </p:txBody>
      </p:sp>
      <p:sp>
        <p:nvSpPr>
          <p:cNvPr id="23" name="TextBox 22"/>
          <p:cNvSpPr txBox="1"/>
          <p:nvPr/>
        </p:nvSpPr>
        <p:spPr>
          <a:xfrm>
            <a:off x="381000" y="5486400"/>
            <a:ext cx="8534400" cy="707886"/>
          </a:xfrm>
          <a:prstGeom prst="rect">
            <a:avLst/>
          </a:prstGeom>
          <a:noFill/>
        </p:spPr>
        <p:txBody>
          <a:bodyPr wrap="square" rtlCol="0">
            <a:spAutoFit/>
          </a:bodyPr>
          <a:lstStyle/>
          <a:p>
            <a:r>
              <a:rPr lang="en-US" sz="4000" b="1" dirty="0" smtClean="0">
                <a:solidFill>
                  <a:srgbClr val="FF0000"/>
                </a:solidFill>
                <a:latin typeface="Impact" pitchFamily="34" charset="0"/>
              </a:rPr>
              <a:t>SCRIPT FOCUSED HYPOTHETIC DEDUCTION</a:t>
            </a:r>
            <a:endParaRPr lang="en-US" sz="4000" b="1" dirty="0">
              <a:solidFill>
                <a:srgbClr val="FF0000"/>
              </a:solidFill>
              <a:latin typeface="Impact" pitchFamily="34" charset="0"/>
            </a:endParaRPr>
          </a:p>
        </p:txBody>
      </p:sp>
      <p:sp>
        <p:nvSpPr>
          <p:cNvPr id="24" name="Date Placeholder 23"/>
          <p:cNvSpPr>
            <a:spLocks noGrp="1"/>
          </p:cNvSpPr>
          <p:nvPr>
            <p:ph type="dt" sz="half" idx="10"/>
          </p:nvPr>
        </p:nvSpPr>
        <p:spPr/>
        <p:txBody>
          <a:bodyPr/>
          <a:lstStyle/>
          <a:p>
            <a:pPr>
              <a:defRPr/>
            </a:pPr>
            <a:fld id="{75AF9DA0-BC82-4B02-91A5-1F93F31E1F84}" type="datetime1">
              <a:rPr lang="en-US" smtClean="0"/>
              <a:t>11/5/2019</a:t>
            </a:fld>
            <a:endParaRPr lang="en-US"/>
          </a:p>
        </p:txBody>
      </p:sp>
      <p:sp>
        <p:nvSpPr>
          <p:cNvPr id="25" name="Slide Number Placeholder 24"/>
          <p:cNvSpPr>
            <a:spLocks noGrp="1"/>
          </p:cNvSpPr>
          <p:nvPr>
            <p:ph type="sldNum" sz="quarter" idx="12"/>
          </p:nvPr>
        </p:nvSpPr>
        <p:spPr/>
        <p:txBody>
          <a:bodyPr/>
          <a:lstStyle/>
          <a:p>
            <a:pPr>
              <a:defRPr/>
            </a:pPr>
            <a:fld id="{0CBC6F25-E50A-436B-864F-2621A011CDD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9D9C57-38D2-4CF3-8F55-0AF44E3402FF}" type="slidenum">
              <a:rPr lang="en-US" smtClean="0"/>
              <a:pPr/>
              <a:t>20</a:t>
            </a:fld>
            <a:endParaRPr lang="en-US"/>
          </a:p>
        </p:txBody>
      </p:sp>
      <p:sp>
        <p:nvSpPr>
          <p:cNvPr id="4" name="TextBox 3"/>
          <p:cNvSpPr txBox="1"/>
          <p:nvPr/>
        </p:nvSpPr>
        <p:spPr>
          <a:xfrm>
            <a:off x="2590800" y="685800"/>
            <a:ext cx="6172200" cy="276999"/>
          </a:xfrm>
          <a:prstGeom prst="rect">
            <a:avLst/>
          </a:prstGeom>
          <a:noFill/>
        </p:spPr>
        <p:txBody>
          <a:bodyPr wrap="square" rtlCol="0">
            <a:spAutoFit/>
          </a:bodyPr>
          <a:lstStyle/>
          <a:p>
            <a:r>
              <a:rPr lang="en-US" sz="1200" dirty="0" smtClean="0"/>
              <a:t>Over-confidence in Case Study </a:t>
            </a:r>
            <a:r>
              <a:rPr lang="en-US" sz="1200" dirty="0" err="1" smtClean="0"/>
              <a:t>Judgements</a:t>
            </a:r>
            <a:r>
              <a:rPr lang="en-US" sz="1200" dirty="0" smtClean="0"/>
              <a:t>. </a:t>
            </a:r>
            <a:r>
              <a:rPr lang="en-US" sz="1200" dirty="0" err="1" smtClean="0"/>
              <a:t>Oskamp</a:t>
            </a:r>
            <a:r>
              <a:rPr lang="en-US" sz="1200" dirty="0" smtClean="0"/>
              <a:t>, S. J Consult </a:t>
            </a:r>
            <a:r>
              <a:rPr lang="en-US" sz="1200" dirty="0" err="1" smtClean="0"/>
              <a:t>Psychol</a:t>
            </a:r>
            <a:r>
              <a:rPr lang="en-US" sz="1200" dirty="0" smtClean="0"/>
              <a:t> 29:3 1965 </a:t>
            </a:r>
            <a:endParaRPr lang="en-US" sz="1200" dirty="0"/>
          </a:p>
        </p:txBody>
      </p:sp>
      <p:graphicFrame>
        <p:nvGraphicFramePr>
          <p:cNvPr id="190468" name="Object 4"/>
          <p:cNvGraphicFramePr>
            <a:graphicFrameLocks noChangeAspect="1"/>
          </p:cNvGraphicFramePr>
          <p:nvPr/>
        </p:nvGraphicFramePr>
        <p:xfrm>
          <a:off x="609600" y="592138"/>
          <a:ext cx="7596255" cy="6265862"/>
        </p:xfrm>
        <a:graphic>
          <a:graphicData uri="http://schemas.openxmlformats.org/presentationml/2006/ole">
            <p:oleObj spid="_x0000_s35842" name="WizFlow Flowchart" r:id="rId4" imgW="8058240" imgH="6647400" progId="">
              <p:embed/>
            </p:oleObj>
          </a:graphicData>
        </a:graphic>
      </p:graphicFrame>
      <p:sp>
        <p:nvSpPr>
          <p:cNvPr id="5" name="TextBox 4"/>
          <p:cNvSpPr txBox="1"/>
          <p:nvPr/>
        </p:nvSpPr>
        <p:spPr>
          <a:xfrm>
            <a:off x="228600" y="381000"/>
            <a:ext cx="2438400" cy="369332"/>
          </a:xfrm>
          <a:prstGeom prst="rect">
            <a:avLst/>
          </a:prstGeom>
          <a:noFill/>
        </p:spPr>
        <p:txBody>
          <a:bodyPr wrap="square" rtlCol="0">
            <a:spAutoFit/>
          </a:bodyPr>
          <a:lstStyle/>
          <a:p>
            <a:r>
              <a:rPr lang="en-US" dirty="0" smtClean="0"/>
              <a:t>Pattern Recognition</a:t>
            </a:r>
            <a:endParaRPr lang="en-US" dirty="0"/>
          </a:p>
        </p:txBody>
      </p:sp>
      <p:sp>
        <p:nvSpPr>
          <p:cNvPr id="6" name="Date Placeholder 5"/>
          <p:cNvSpPr>
            <a:spLocks noGrp="1"/>
          </p:cNvSpPr>
          <p:nvPr>
            <p:ph type="dt" sz="half" idx="10"/>
          </p:nvPr>
        </p:nvSpPr>
        <p:spPr/>
        <p:txBody>
          <a:bodyPr/>
          <a:lstStyle/>
          <a:p>
            <a:pPr>
              <a:defRPr/>
            </a:pPr>
            <a:fld id="{58F6E6B4-93F9-4974-A59B-BAD864495337}" type="datetime1">
              <a:rPr lang="en-US" smtClean="0"/>
              <a:t>11/5/2019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Strengths and Bias’</a:t>
            </a:r>
            <a:endParaRPr lang="en-US" dirty="0"/>
          </a:p>
        </p:txBody>
      </p:sp>
      <p:sp>
        <p:nvSpPr>
          <p:cNvPr id="3" name="Content Placeholder 2"/>
          <p:cNvSpPr>
            <a:spLocks noGrp="1"/>
          </p:cNvSpPr>
          <p:nvPr>
            <p:ph idx="1"/>
          </p:nvPr>
        </p:nvSpPr>
        <p:spPr>
          <a:xfrm>
            <a:off x="457200" y="1981200"/>
            <a:ext cx="8229600" cy="4191000"/>
          </a:xfrm>
        </p:spPr>
        <p:txBody>
          <a:bodyPr>
            <a:normAutofit/>
          </a:bodyPr>
          <a:lstStyle/>
          <a:p>
            <a:r>
              <a:rPr lang="en-US" dirty="0" smtClean="0"/>
              <a:t>It is fast and generally very accurate</a:t>
            </a:r>
          </a:p>
          <a:p>
            <a:r>
              <a:rPr lang="en-US" dirty="0" smtClean="0"/>
              <a:t>The main bias here is diagnostic and information anchoring; that is if heavily invested in the diagnosis the therapist may not change it when necessary. </a:t>
            </a:r>
          </a:p>
          <a:p>
            <a:r>
              <a:rPr lang="en-US" dirty="0" smtClean="0"/>
              <a:t>De-biasing takes the form of actively trying to disprove the diagnosis so ask and do other than confirmatory questions and tests</a:t>
            </a:r>
          </a:p>
          <a:p>
            <a:pPr>
              <a:buNone/>
            </a:pPr>
            <a:endParaRPr lang="en-US" dirty="0"/>
          </a:p>
        </p:txBody>
      </p:sp>
      <p:sp>
        <p:nvSpPr>
          <p:cNvPr id="4" name="Slide Number Placeholder 3"/>
          <p:cNvSpPr>
            <a:spLocks noGrp="1"/>
          </p:cNvSpPr>
          <p:nvPr>
            <p:ph type="sldNum" sz="quarter" idx="12"/>
          </p:nvPr>
        </p:nvSpPr>
        <p:spPr/>
        <p:txBody>
          <a:bodyPr/>
          <a:lstStyle/>
          <a:p>
            <a:fld id="{4ED32BA3-E34B-4845-9A59-44F2EEB6FAF1}" type="slidenum">
              <a:rPr lang="en-US" smtClean="0"/>
              <a:pPr/>
              <a:t>21</a:t>
            </a:fld>
            <a:endParaRPr lang="en-US" dirty="0"/>
          </a:p>
        </p:txBody>
      </p:sp>
      <p:sp>
        <p:nvSpPr>
          <p:cNvPr id="5" name="TextBox 4"/>
          <p:cNvSpPr txBox="1"/>
          <p:nvPr/>
        </p:nvSpPr>
        <p:spPr>
          <a:xfrm>
            <a:off x="228600" y="381000"/>
            <a:ext cx="2438400" cy="369332"/>
          </a:xfrm>
          <a:prstGeom prst="rect">
            <a:avLst/>
          </a:prstGeom>
          <a:noFill/>
        </p:spPr>
        <p:txBody>
          <a:bodyPr wrap="square" rtlCol="0">
            <a:spAutoFit/>
          </a:bodyPr>
          <a:lstStyle/>
          <a:p>
            <a:r>
              <a:rPr lang="en-US" dirty="0" smtClean="0"/>
              <a:t>Pattern Recognition</a:t>
            </a:r>
            <a:endParaRPr lang="en-US" dirty="0"/>
          </a:p>
        </p:txBody>
      </p:sp>
      <p:sp>
        <p:nvSpPr>
          <p:cNvPr id="6" name="Date Placeholder 5"/>
          <p:cNvSpPr>
            <a:spLocks noGrp="1"/>
          </p:cNvSpPr>
          <p:nvPr>
            <p:ph type="dt" sz="half" idx="10"/>
          </p:nvPr>
        </p:nvSpPr>
        <p:spPr/>
        <p:txBody>
          <a:bodyPr/>
          <a:lstStyle/>
          <a:p>
            <a:pPr>
              <a:defRPr/>
            </a:pPr>
            <a:fld id="{39C10613-7DA0-46CE-8083-97C4708FDEA2}"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609600"/>
            <a:ext cx="5334000" cy="5867400"/>
          </a:xfrm>
        </p:spPr>
        <p:txBody>
          <a:bodyPr>
            <a:normAutofit lnSpcReduction="10000"/>
          </a:bodyPr>
          <a:lstStyle/>
          <a:p>
            <a:r>
              <a:rPr lang="en-US" dirty="0" smtClean="0"/>
              <a:t>Developing trust in your ability to thin slice may be problematic, that is trust in a minimum of information </a:t>
            </a:r>
            <a:r>
              <a:rPr lang="en-US" dirty="0" smtClean="0"/>
              <a:t>rather than </a:t>
            </a:r>
            <a:r>
              <a:rPr lang="en-US" dirty="0" smtClean="0"/>
              <a:t>a maximum</a:t>
            </a:r>
          </a:p>
          <a:p>
            <a:r>
              <a:rPr lang="en-US" dirty="0" smtClean="0"/>
              <a:t>Probably the biggest problem with this method of clinical reasoning is that it does not seem teachable, rather the clinician has to allow it to develop over time and not be afraid to trust it</a:t>
            </a:r>
          </a:p>
          <a:p>
            <a:endParaRPr lang="en-US"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22</a:t>
            </a:fld>
            <a:endParaRPr lang="en-US"/>
          </a:p>
        </p:txBody>
      </p:sp>
      <p:pic>
        <p:nvPicPr>
          <p:cNvPr id="57346" name="Picture 2" descr="http://thumbs.dreamstime.com/thumbimg_214/1196630255483F7t.jpg">
            <a:hlinkClick r:id="rId3"/>
          </p:cNvPr>
          <p:cNvPicPr>
            <a:picLocks noChangeAspect="1" noChangeArrowheads="1"/>
          </p:cNvPicPr>
          <p:nvPr/>
        </p:nvPicPr>
        <p:blipFill>
          <a:blip r:embed="rId4" cstate="print"/>
          <a:srcRect/>
          <a:stretch>
            <a:fillRect/>
          </a:stretch>
        </p:blipFill>
        <p:spPr bwMode="auto">
          <a:xfrm>
            <a:off x="304800" y="838200"/>
            <a:ext cx="3276600" cy="5342194"/>
          </a:xfrm>
          <a:prstGeom prst="rect">
            <a:avLst/>
          </a:prstGeom>
          <a:noFill/>
        </p:spPr>
      </p:pic>
      <p:sp>
        <p:nvSpPr>
          <p:cNvPr id="5" name="Date Placeholder 4"/>
          <p:cNvSpPr>
            <a:spLocks noGrp="1"/>
          </p:cNvSpPr>
          <p:nvPr>
            <p:ph type="dt" sz="half" idx="10"/>
          </p:nvPr>
        </p:nvSpPr>
        <p:spPr/>
        <p:txBody>
          <a:bodyPr/>
          <a:lstStyle/>
          <a:p>
            <a:pPr>
              <a:defRPr/>
            </a:pPr>
            <a:fld id="{F15A69D2-453F-4CDD-87B5-E02F8C950E1B}"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Jim Meadows\Local Settings\Temporary Internet Files\Content.IE5\ANP8LGTT\MMAG00595_0000[1].gif"/>
          <p:cNvPicPr>
            <a:picLocks noChangeAspect="1" noChangeArrowheads="1" noCrop="1"/>
          </p:cNvPicPr>
          <p:nvPr/>
        </p:nvPicPr>
        <p:blipFill>
          <a:blip r:embed="rId3" cstate="print"/>
          <a:srcRect/>
          <a:stretch>
            <a:fillRect/>
          </a:stretch>
        </p:blipFill>
        <p:spPr bwMode="auto">
          <a:xfrm>
            <a:off x="7315200" y="304800"/>
            <a:ext cx="1828800" cy="1901228"/>
          </a:xfrm>
          <a:prstGeom prst="rect">
            <a:avLst/>
          </a:prstGeom>
          <a:noFill/>
        </p:spPr>
      </p:pic>
      <p:sp>
        <p:nvSpPr>
          <p:cNvPr id="2" name="Title 1"/>
          <p:cNvSpPr>
            <a:spLocks noGrp="1"/>
          </p:cNvSpPr>
          <p:nvPr>
            <p:ph type="title"/>
          </p:nvPr>
        </p:nvSpPr>
        <p:spPr/>
        <p:txBody>
          <a:bodyPr>
            <a:normAutofit fontScale="90000"/>
          </a:bodyPr>
          <a:lstStyle/>
          <a:p>
            <a:r>
              <a:rPr lang="en-US" dirty="0" smtClean="0"/>
              <a:t>Hypothetic-deduction:</a:t>
            </a:r>
            <a:br>
              <a:rPr lang="en-US" dirty="0" smtClean="0"/>
            </a:br>
            <a:r>
              <a:rPr lang="en-US" dirty="0"/>
              <a:t>t</a:t>
            </a:r>
            <a:r>
              <a:rPr lang="en-US" dirty="0" smtClean="0"/>
              <a:t>he </a:t>
            </a:r>
            <a:r>
              <a:rPr lang="en-US" dirty="0"/>
              <a:t>U</a:t>
            </a:r>
            <a:r>
              <a:rPr lang="en-US" dirty="0" smtClean="0"/>
              <a:t>ltimate Heuristic</a:t>
            </a:r>
            <a:br>
              <a:rPr lang="en-US" dirty="0" smtClean="0"/>
            </a:br>
            <a:endParaRPr lang="en-US" dirty="0"/>
          </a:p>
        </p:txBody>
      </p:sp>
      <p:sp>
        <p:nvSpPr>
          <p:cNvPr id="3" name="Content Placeholder 2"/>
          <p:cNvSpPr>
            <a:spLocks noGrp="1"/>
          </p:cNvSpPr>
          <p:nvPr>
            <p:ph idx="1"/>
          </p:nvPr>
        </p:nvSpPr>
        <p:spPr>
          <a:xfrm>
            <a:off x="609600" y="2286000"/>
            <a:ext cx="8229600" cy="3581400"/>
          </a:xfrm>
        </p:spPr>
        <p:txBody>
          <a:bodyPr>
            <a:normAutofit/>
          </a:bodyPr>
          <a:lstStyle/>
          <a:p>
            <a:r>
              <a:rPr lang="en-US" dirty="0" smtClean="0"/>
              <a:t>This is the most widely used method  of clinical reasoning by the non-expert</a:t>
            </a:r>
          </a:p>
          <a:p>
            <a:r>
              <a:rPr lang="en-US" dirty="0" smtClean="0"/>
              <a:t>It is the generation of a hypothesis from minimal information which is then tested </a:t>
            </a:r>
          </a:p>
          <a:p>
            <a:r>
              <a:rPr lang="en-US" dirty="0" smtClean="0"/>
              <a:t>It is used from the first glimpse of the patient to the final test</a:t>
            </a:r>
          </a:p>
          <a:p>
            <a:endParaRPr lang="en-US" dirty="0"/>
          </a:p>
        </p:txBody>
      </p:sp>
      <p:sp>
        <p:nvSpPr>
          <p:cNvPr id="5" name="Slide Number Placeholder 4"/>
          <p:cNvSpPr>
            <a:spLocks noGrp="1"/>
          </p:cNvSpPr>
          <p:nvPr>
            <p:ph type="sldNum" sz="quarter" idx="12"/>
          </p:nvPr>
        </p:nvSpPr>
        <p:spPr/>
        <p:txBody>
          <a:bodyPr/>
          <a:lstStyle/>
          <a:p>
            <a:fld id="{4ED32BA3-E34B-4845-9A59-44F2EEB6FAF1}" type="slidenum">
              <a:rPr lang="en-US" smtClean="0"/>
              <a:pPr/>
              <a:t>23</a:t>
            </a:fld>
            <a:endParaRPr lang="en-US" dirty="0"/>
          </a:p>
        </p:txBody>
      </p:sp>
      <p:sp>
        <p:nvSpPr>
          <p:cNvPr id="6" name="Date Placeholder 5"/>
          <p:cNvSpPr>
            <a:spLocks noGrp="1"/>
          </p:cNvSpPr>
          <p:nvPr>
            <p:ph type="dt" sz="half" idx="10"/>
          </p:nvPr>
        </p:nvSpPr>
        <p:spPr/>
        <p:txBody>
          <a:bodyPr/>
          <a:lstStyle/>
          <a:p>
            <a:pPr>
              <a:defRPr/>
            </a:pPr>
            <a:fld id="{402365FD-0230-438D-BDD2-D83E16600AA5}"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8229600" cy="2514600"/>
          </a:xfrm>
        </p:spPr>
        <p:txBody>
          <a:bodyPr>
            <a:normAutofit lnSpcReduction="10000"/>
          </a:bodyPr>
          <a:lstStyle/>
          <a:p>
            <a:r>
              <a:rPr lang="en-US" dirty="0" smtClean="0"/>
              <a:t>The first hypothesis (H1) is usually based on knowledge of the anatomy underlying the pain, the observation of the patient, and the statistical probability of the condition being present</a:t>
            </a:r>
          </a:p>
          <a:p>
            <a:endParaRPr lang="en-US"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24</a:t>
            </a:fld>
            <a:endParaRPr lang="en-US"/>
          </a:p>
        </p:txBody>
      </p:sp>
      <p:sp>
        <p:nvSpPr>
          <p:cNvPr id="5" name="TextBox 4"/>
          <p:cNvSpPr txBox="1"/>
          <p:nvPr/>
        </p:nvSpPr>
        <p:spPr>
          <a:xfrm>
            <a:off x="304800" y="685800"/>
            <a:ext cx="3733800" cy="369332"/>
          </a:xfrm>
          <a:prstGeom prst="rect">
            <a:avLst/>
          </a:prstGeom>
          <a:noFill/>
        </p:spPr>
        <p:txBody>
          <a:bodyPr wrap="square" rtlCol="0">
            <a:spAutoFit/>
          </a:bodyPr>
          <a:lstStyle/>
          <a:p>
            <a:r>
              <a:rPr lang="en-US" dirty="0" smtClean="0"/>
              <a:t>Hypothetic Deduction</a:t>
            </a:r>
            <a:endParaRPr lang="en-US" dirty="0"/>
          </a:p>
        </p:txBody>
      </p:sp>
      <p:sp>
        <p:nvSpPr>
          <p:cNvPr id="6" name="Date Placeholder 5"/>
          <p:cNvSpPr>
            <a:spLocks noGrp="1"/>
          </p:cNvSpPr>
          <p:nvPr>
            <p:ph type="dt" sz="half" idx="10"/>
          </p:nvPr>
        </p:nvSpPr>
        <p:spPr/>
        <p:txBody>
          <a:bodyPr/>
          <a:lstStyle/>
          <a:p>
            <a:pPr>
              <a:defRPr/>
            </a:pPr>
            <a:fld id="{845A4D0A-2B99-4490-A310-7FA24CF00CAD}" type="datetime1">
              <a:rPr lang="en-US" smtClean="0"/>
              <a:t>11/5/2019</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2895600"/>
          </a:xfrm>
        </p:spPr>
        <p:txBody>
          <a:bodyPr/>
          <a:lstStyle/>
          <a:p>
            <a:r>
              <a:rPr lang="en-US" dirty="0" smtClean="0"/>
              <a:t>H1 is tested with a question focused on the hypothesis</a:t>
            </a:r>
          </a:p>
          <a:p>
            <a:r>
              <a:rPr lang="en-US" dirty="0" smtClean="0"/>
              <a:t>The hypothesis fails when a key question or group of questions weakens it sufficiently but at the same time generates H2</a:t>
            </a:r>
            <a:endParaRPr lang="en-US" dirty="0"/>
          </a:p>
          <a:p>
            <a:endParaRPr lang="en-US" dirty="0"/>
          </a:p>
        </p:txBody>
      </p:sp>
      <p:sp>
        <p:nvSpPr>
          <p:cNvPr id="4" name="Slide Number Placeholder 3"/>
          <p:cNvSpPr>
            <a:spLocks noGrp="1"/>
          </p:cNvSpPr>
          <p:nvPr>
            <p:ph type="sldNum" sz="quarter" idx="12"/>
          </p:nvPr>
        </p:nvSpPr>
        <p:spPr/>
        <p:txBody>
          <a:bodyPr/>
          <a:lstStyle/>
          <a:p>
            <a:fld id="{4ED32BA3-E34B-4845-9A59-44F2EEB6FAF1}" type="slidenum">
              <a:rPr lang="en-US" smtClean="0"/>
              <a:pPr/>
              <a:t>25</a:t>
            </a:fld>
            <a:endParaRPr lang="en-US" dirty="0"/>
          </a:p>
        </p:txBody>
      </p:sp>
      <p:sp>
        <p:nvSpPr>
          <p:cNvPr id="5" name="TextBox 4"/>
          <p:cNvSpPr txBox="1"/>
          <p:nvPr/>
        </p:nvSpPr>
        <p:spPr>
          <a:xfrm>
            <a:off x="304800" y="685800"/>
            <a:ext cx="3733800" cy="369332"/>
          </a:xfrm>
          <a:prstGeom prst="rect">
            <a:avLst/>
          </a:prstGeom>
          <a:noFill/>
        </p:spPr>
        <p:txBody>
          <a:bodyPr wrap="square" rtlCol="0">
            <a:spAutoFit/>
          </a:bodyPr>
          <a:lstStyle/>
          <a:p>
            <a:r>
              <a:rPr lang="en-US" dirty="0" smtClean="0"/>
              <a:t>Hypothetic Deduction</a:t>
            </a:r>
            <a:endParaRPr lang="en-US" dirty="0"/>
          </a:p>
        </p:txBody>
      </p:sp>
      <p:sp>
        <p:nvSpPr>
          <p:cNvPr id="6" name="Date Placeholder 5"/>
          <p:cNvSpPr>
            <a:spLocks noGrp="1"/>
          </p:cNvSpPr>
          <p:nvPr>
            <p:ph type="dt" sz="half" idx="10"/>
          </p:nvPr>
        </p:nvSpPr>
        <p:spPr/>
        <p:txBody>
          <a:bodyPr/>
          <a:lstStyle/>
          <a:p>
            <a:pPr>
              <a:defRPr/>
            </a:pPr>
            <a:fld id="{9DC0D3A0-BECD-437A-B6B5-E9AAFC199AA6}" type="datetime1">
              <a:rPr lang="en-US" smtClean="0"/>
              <a:t>11/5/2019</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525963"/>
          </a:xfrm>
        </p:spPr>
        <p:txBody>
          <a:bodyPr>
            <a:normAutofit lnSpcReduction="10000"/>
          </a:bodyPr>
          <a:lstStyle/>
          <a:p>
            <a:r>
              <a:rPr lang="en-US" dirty="0" smtClean="0"/>
              <a:t> By the end of the subjective examination the clinician may have changed the hypothesis a number of time but should have at least 70% confidence that the hypothesis will turn out to be the correct diagnosis</a:t>
            </a:r>
          </a:p>
          <a:p>
            <a:r>
              <a:rPr lang="en-US" dirty="0" smtClean="0"/>
              <a:t>The objective examination is therefore primarily undertaken to convert the hypothesis into the diagnosis by “proving” it and make it more precise</a:t>
            </a:r>
            <a:endParaRPr lang="en-US" dirty="0"/>
          </a:p>
        </p:txBody>
      </p:sp>
      <p:sp>
        <p:nvSpPr>
          <p:cNvPr id="4" name="Slide Number Placeholder 3"/>
          <p:cNvSpPr>
            <a:spLocks noGrp="1"/>
          </p:cNvSpPr>
          <p:nvPr>
            <p:ph type="sldNum" sz="quarter" idx="12"/>
          </p:nvPr>
        </p:nvSpPr>
        <p:spPr/>
        <p:txBody>
          <a:bodyPr/>
          <a:lstStyle/>
          <a:p>
            <a:fld id="{4ED32BA3-E34B-4845-9A59-44F2EEB6FAF1}" type="slidenum">
              <a:rPr lang="en-US" smtClean="0"/>
              <a:pPr/>
              <a:t>26</a:t>
            </a:fld>
            <a:endParaRPr lang="en-US" dirty="0"/>
          </a:p>
        </p:txBody>
      </p:sp>
      <p:sp>
        <p:nvSpPr>
          <p:cNvPr id="5" name="TextBox 4"/>
          <p:cNvSpPr txBox="1"/>
          <p:nvPr/>
        </p:nvSpPr>
        <p:spPr>
          <a:xfrm>
            <a:off x="304800" y="685800"/>
            <a:ext cx="3733800" cy="369332"/>
          </a:xfrm>
          <a:prstGeom prst="rect">
            <a:avLst/>
          </a:prstGeom>
          <a:noFill/>
        </p:spPr>
        <p:txBody>
          <a:bodyPr wrap="square" rtlCol="0">
            <a:spAutoFit/>
          </a:bodyPr>
          <a:lstStyle/>
          <a:p>
            <a:r>
              <a:rPr lang="en-US" dirty="0" smtClean="0"/>
              <a:t>Hypothetic Deduction</a:t>
            </a:r>
            <a:endParaRPr lang="en-US" dirty="0"/>
          </a:p>
        </p:txBody>
      </p:sp>
      <p:sp>
        <p:nvSpPr>
          <p:cNvPr id="6" name="Date Placeholder 5"/>
          <p:cNvSpPr>
            <a:spLocks noGrp="1"/>
          </p:cNvSpPr>
          <p:nvPr>
            <p:ph type="dt" sz="half" idx="10"/>
          </p:nvPr>
        </p:nvSpPr>
        <p:spPr/>
        <p:txBody>
          <a:bodyPr/>
          <a:lstStyle/>
          <a:p>
            <a:pPr>
              <a:defRPr/>
            </a:pPr>
            <a:fld id="{F4EE05C6-C309-4D6A-A96D-28B5E7B13BE3}"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Strengths and Weaknesses</a:t>
            </a:r>
            <a:endParaRPr lang="en-US" dirty="0"/>
          </a:p>
        </p:txBody>
      </p:sp>
      <p:sp>
        <p:nvSpPr>
          <p:cNvPr id="3" name="Content Placeholder 2"/>
          <p:cNvSpPr>
            <a:spLocks noGrp="1"/>
          </p:cNvSpPr>
          <p:nvPr>
            <p:ph idx="1"/>
          </p:nvPr>
        </p:nvSpPr>
        <p:spPr>
          <a:xfrm>
            <a:off x="381000" y="2971800"/>
            <a:ext cx="8229600" cy="3352800"/>
          </a:xfrm>
        </p:spPr>
        <p:txBody>
          <a:bodyPr>
            <a:normAutofit fontScale="92500" lnSpcReduction="10000"/>
          </a:bodyPr>
          <a:lstStyle/>
          <a:p>
            <a:r>
              <a:rPr lang="en-US" dirty="0" smtClean="0"/>
              <a:t>It is scientific in the very real sense of the word and constantly has an end point in view, proving (or disproving </a:t>
            </a:r>
            <a:r>
              <a:rPr lang="en-US" dirty="0" err="1" smtClean="0"/>
              <a:t>Hn</a:t>
            </a:r>
            <a:r>
              <a:rPr lang="en-US" dirty="0" smtClean="0"/>
              <a:t>)</a:t>
            </a:r>
          </a:p>
          <a:p>
            <a:r>
              <a:rPr lang="en-US" dirty="0" smtClean="0"/>
              <a:t>The clinician </a:t>
            </a:r>
            <a:r>
              <a:rPr lang="en-US" dirty="0" smtClean="0"/>
              <a:t>should be kept </a:t>
            </a:r>
            <a:r>
              <a:rPr lang="en-US" dirty="0" smtClean="0"/>
              <a:t>focused by the </a:t>
            </a:r>
            <a:r>
              <a:rPr lang="en-US" dirty="0" smtClean="0"/>
              <a:t>hypothesis</a:t>
            </a:r>
          </a:p>
          <a:p>
            <a:r>
              <a:rPr lang="en-US" dirty="0" smtClean="0"/>
              <a:t>The real weakness is the inability of most therapists to stay focused on the hypothesis</a:t>
            </a:r>
            <a:endParaRPr lang="en-US" dirty="0"/>
          </a:p>
        </p:txBody>
      </p:sp>
      <p:sp>
        <p:nvSpPr>
          <p:cNvPr id="4" name="Slide Number Placeholder 3"/>
          <p:cNvSpPr>
            <a:spLocks noGrp="1"/>
          </p:cNvSpPr>
          <p:nvPr>
            <p:ph type="sldNum" sz="quarter" idx="12"/>
          </p:nvPr>
        </p:nvSpPr>
        <p:spPr/>
        <p:txBody>
          <a:bodyPr/>
          <a:lstStyle/>
          <a:p>
            <a:fld id="{4ED32BA3-E34B-4845-9A59-44F2EEB6FAF1}" type="slidenum">
              <a:rPr lang="en-US" smtClean="0"/>
              <a:pPr/>
              <a:t>27</a:t>
            </a:fld>
            <a:endParaRPr lang="en-US" dirty="0"/>
          </a:p>
        </p:txBody>
      </p:sp>
      <p:sp>
        <p:nvSpPr>
          <p:cNvPr id="5" name="TextBox 4"/>
          <p:cNvSpPr txBox="1"/>
          <p:nvPr/>
        </p:nvSpPr>
        <p:spPr>
          <a:xfrm>
            <a:off x="304800" y="685800"/>
            <a:ext cx="3733800" cy="369332"/>
          </a:xfrm>
          <a:prstGeom prst="rect">
            <a:avLst/>
          </a:prstGeom>
          <a:noFill/>
        </p:spPr>
        <p:txBody>
          <a:bodyPr wrap="square" rtlCol="0">
            <a:spAutoFit/>
          </a:bodyPr>
          <a:lstStyle/>
          <a:p>
            <a:r>
              <a:rPr lang="en-US" dirty="0" smtClean="0"/>
              <a:t>Hypothetic Deduction</a:t>
            </a:r>
            <a:endParaRPr lang="en-US" dirty="0"/>
          </a:p>
        </p:txBody>
      </p:sp>
      <p:sp>
        <p:nvSpPr>
          <p:cNvPr id="6" name="Date Placeholder 5"/>
          <p:cNvSpPr>
            <a:spLocks noGrp="1"/>
          </p:cNvSpPr>
          <p:nvPr>
            <p:ph type="dt" sz="half" idx="10"/>
          </p:nvPr>
        </p:nvSpPr>
        <p:spPr/>
        <p:txBody>
          <a:bodyPr/>
          <a:lstStyle/>
          <a:p>
            <a:pPr>
              <a:defRPr/>
            </a:pPr>
            <a:fld id="{B3115D2B-79AA-441A-84A2-5A8E4D337D14}" type="datetime1">
              <a:rPr lang="en-US" smtClean="0"/>
              <a:t>11/5/2019</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953000"/>
          </a:xfrm>
        </p:spPr>
        <p:txBody>
          <a:bodyPr>
            <a:normAutofit/>
          </a:bodyPr>
          <a:lstStyle/>
          <a:p>
            <a:r>
              <a:rPr lang="en-US" dirty="0" smtClean="0"/>
              <a:t>The therapist is often reluctant to take the first step by forming H1 until all information has been collected</a:t>
            </a:r>
          </a:p>
          <a:p>
            <a:r>
              <a:rPr lang="en-US" dirty="0" smtClean="0"/>
              <a:t>The probability of diagnostic and information anchoring, base rate neglect or regression to the familiar bias are distinct.  Therefore active steps must be taken to reduce bias.</a:t>
            </a:r>
            <a:endParaRPr lang="en-US" dirty="0"/>
          </a:p>
        </p:txBody>
      </p:sp>
      <p:sp>
        <p:nvSpPr>
          <p:cNvPr id="5" name="Slide Number Placeholder 4"/>
          <p:cNvSpPr>
            <a:spLocks noGrp="1"/>
          </p:cNvSpPr>
          <p:nvPr>
            <p:ph type="sldNum" sz="quarter" idx="12"/>
          </p:nvPr>
        </p:nvSpPr>
        <p:spPr/>
        <p:txBody>
          <a:bodyPr/>
          <a:lstStyle/>
          <a:p>
            <a:fld id="{4ED32BA3-E34B-4845-9A59-44F2EEB6FAF1}" type="slidenum">
              <a:rPr lang="en-US" smtClean="0"/>
              <a:pPr/>
              <a:t>28</a:t>
            </a:fld>
            <a:endParaRPr lang="en-US" dirty="0"/>
          </a:p>
        </p:txBody>
      </p:sp>
      <p:pic>
        <p:nvPicPr>
          <p:cNvPr id="114690" name="Picture 2" descr="http://thumbs.dreamstime.com/thumbimg_355/12323368397P11vA.jpg">
            <a:hlinkClick r:id="rId3"/>
          </p:cNvPr>
          <p:cNvPicPr>
            <a:picLocks noChangeAspect="1" noChangeArrowheads="1"/>
          </p:cNvPicPr>
          <p:nvPr/>
        </p:nvPicPr>
        <p:blipFill>
          <a:blip r:embed="rId4" cstate="print"/>
          <a:srcRect l="27500"/>
          <a:stretch>
            <a:fillRect/>
          </a:stretch>
        </p:blipFill>
        <p:spPr bwMode="auto">
          <a:xfrm>
            <a:off x="6629400" y="4475655"/>
            <a:ext cx="2590800" cy="2382345"/>
          </a:xfrm>
          <a:prstGeom prst="ellipse">
            <a:avLst/>
          </a:prstGeom>
          <a:ln>
            <a:noFill/>
          </a:ln>
          <a:effectLst>
            <a:softEdge rad="112500"/>
          </a:effectLst>
        </p:spPr>
      </p:pic>
      <p:sp>
        <p:nvSpPr>
          <p:cNvPr id="6" name="TextBox 5"/>
          <p:cNvSpPr txBox="1"/>
          <p:nvPr/>
        </p:nvSpPr>
        <p:spPr>
          <a:xfrm>
            <a:off x="304800" y="685800"/>
            <a:ext cx="3733800" cy="369332"/>
          </a:xfrm>
          <a:prstGeom prst="rect">
            <a:avLst/>
          </a:prstGeom>
          <a:noFill/>
        </p:spPr>
        <p:txBody>
          <a:bodyPr wrap="square" rtlCol="0">
            <a:spAutoFit/>
          </a:bodyPr>
          <a:lstStyle/>
          <a:p>
            <a:r>
              <a:rPr lang="en-US" dirty="0" smtClean="0"/>
              <a:t>Hypothetic Deduction</a:t>
            </a:r>
            <a:endParaRPr lang="en-US" dirty="0"/>
          </a:p>
        </p:txBody>
      </p:sp>
      <p:sp>
        <p:nvSpPr>
          <p:cNvPr id="7" name="Date Placeholder 6"/>
          <p:cNvSpPr>
            <a:spLocks noGrp="1"/>
          </p:cNvSpPr>
          <p:nvPr>
            <p:ph type="dt" sz="half" idx="10"/>
          </p:nvPr>
        </p:nvSpPr>
        <p:spPr/>
        <p:txBody>
          <a:bodyPr/>
          <a:lstStyle/>
          <a:p>
            <a:pPr>
              <a:defRPr/>
            </a:pPr>
            <a:fld id="{E1B01434-8ED3-44AD-B7D8-433770A8ABB7}"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dirty="0" smtClean="0"/>
              <a:t>Illness Scripts </a:t>
            </a:r>
            <a:br>
              <a:rPr lang="en-US" dirty="0" smtClean="0"/>
            </a:br>
            <a:endParaRPr lang="en-US" dirty="0"/>
          </a:p>
        </p:txBody>
      </p:sp>
      <p:sp>
        <p:nvSpPr>
          <p:cNvPr id="3" name="Content Placeholder 2"/>
          <p:cNvSpPr>
            <a:spLocks noGrp="1"/>
          </p:cNvSpPr>
          <p:nvPr>
            <p:ph idx="1"/>
          </p:nvPr>
        </p:nvSpPr>
        <p:spPr>
          <a:xfrm>
            <a:off x="533400" y="1752600"/>
            <a:ext cx="8229600" cy="4724400"/>
          </a:xfrm>
        </p:spPr>
        <p:txBody>
          <a:bodyPr>
            <a:normAutofit/>
          </a:bodyPr>
          <a:lstStyle/>
          <a:p>
            <a:r>
              <a:rPr lang="en-US" dirty="0" smtClean="0"/>
              <a:t>The picture that the clinician has in mind of a particular condition. </a:t>
            </a:r>
          </a:p>
          <a:p>
            <a:r>
              <a:rPr lang="en-US" dirty="0" smtClean="0"/>
              <a:t>The more experienced the clinician the richer the Illness Script</a:t>
            </a:r>
          </a:p>
          <a:p>
            <a:r>
              <a:rPr lang="en-US" dirty="0" smtClean="0"/>
              <a:t>Diagnosis is made by matching the patient’s presentation with the Illness Script</a:t>
            </a:r>
          </a:p>
          <a:p>
            <a:r>
              <a:rPr lang="en-US" dirty="0" smtClean="0"/>
              <a:t>Not so much a method as an explanation of thought processing</a:t>
            </a:r>
            <a:endParaRPr lang="en-US" dirty="0"/>
          </a:p>
        </p:txBody>
      </p:sp>
      <p:pic>
        <p:nvPicPr>
          <p:cNvPr id="21506" name="Picture 2" descr="C:\Documents and Settings\Jim Meadows\Local Settings\Temporary Internet Files\Content.IE5\YHKR5ED3\MCj03102360000[1].wmf"/>
          <p:cNvPicPr>
            <a:picLocks noChangeAspect="1" noChangeArrowheads="1"/>
          </p:cNvPicPr>
          <p:nvPr/>
        </p:nvPicPr>
        <p:blipFill>
          <a:blip r:embed="rId3" cstate="print"/>
          <a:srcRect/>
          <a:stretch>
            <a:fillRect/>
          </a:stretch>
        </p:blipFill>
        <p:spPr bwMode="auto">
          <a:xfrm>
            <a:off x="7702601" y="127711"/>
            <a:ext cx="1365199" cy="1853489"/>
          </a:xfrm>
          <a:prstGeom prst="rect">
            <a:avLst/>
          </a:prstGeom>
          <a:noFill/>
        </p:spPr>
      </p:pic>
      <p:sp>
        <p:nvSpPr>
          <p:cNvPr id="5" name="Slide Number Placeholder 4"/>
          <p:cNvSpPr>
            <a:spLocks noGrp="1"/>
          </p:cNvSpPr>
          <p:nvPr>
            <p:ph type="sldNum" sz="quarter" idx="12"/>
          </p:nvPr>
        </p:nvSpPr>
        <p:spPr/>
        <p:txBody>
          <a:bodyPr/>
          <a:lstStyle/>
          <a:p>
            <a:fld id="{4ED32BA3-E34B-4845-9A59-44F2EEB6FAF1}" type="slidenum">
              <a:rPr lang="en-US" smtClean="0"/>
              <a:pPr/>
              <a:t>29</a:t>
            </a:fld>
            <a:endParaRPr lang="en-US" dirty="0"/>
          </a:p>
        </p:txBody>
      </p:sp>
      <p:sp>
        <p:nvSpPr>
          <p:cNvPr id="6" name="Date Placeholder 5"/>
          <p:cNvSpPr>
            <a:spLocks noGrp="1"/>
          </p:cNvSpPr>
          <p:nvPr>
            <p:ph type="dt" sz="half" idx="10"/>
          </p:nvPr>
        </p:nvSpPr>
        <p:spPr/>
        <p:txBody>
          <a:bodyPr/>
          <a:lstStyle/>
          <a:p>
            <a:pPr>
              <a:defRPr/>
            </a:pPr>
            <a:fld id="{4E49972D-175C-42D0-8368-CB39F5F67A30}"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5300" b="1" dirty="0" smtClean="0"/>
              <a:t>Script Focused Hypothetic Deductive Reasoning</a:t>
            </a:r>
            <a:r>
              <a:rPr lang="en-US" dirty="0" smtClean="0"/>
              <a:t/>
            </a:r>
            <a:br>
              <a:rPr lang="en-US" dirty="0" smtClean="0"/>
            </a:br>
            <a:endParaRPr lang="en-US" dirty="0"/>
          </a:p>
        </p:txBody>
      </p:sp>
      <p:sp>
        <p:nvSpPr>
          <p:cNvPr id="4" name="Subtitle 3"/>
          <p:cNvSpPr>
            <a:spLocks noGrp="1"/>
          </p:cNvSpPr>
          <p:nvPr>
            <p:ph type="subTitle" idx="1"/>
          </p:nvPr>
        </p:nvSpPr>
        <p:spPr>
          <a:xfrm>
            <a:off x="533400" y="6096000"/>
            <a:ext cx="8153400" cy="762000"/>
          </a:xfrm>
        </p:spPr>
        <p:txBody>
          <a:bodyPr>
            <a:normAutofit/>
          </a:bodyPr>
          <a:lstStyle/>
          <a:p>
            <a:r>
              <a:rPr lang="en-US" sz="4000" b="1" dirty="0" smtClean="0"/>
              <a:t>A New Method from Old Tools</a:t>
            </a:r>
            <a:endParaRPr lang="en-US" sz="4000" b="1" dirty="0"/>
          </a:p>
        </p:txBody>
      </p:sp>
      <p:pic>
        <p:nvPicPr>
          <p:cNvPr id="5" name="Picture 2" descr="C:\Documents and Settings\Jim Meadows\Local Settings\Temporary Internet Files\Content.IE5\YHKR5ED3\MPj04365080000[1].jpg"/>
          <p:cNvPicPr>
            <a:picLocks noChangeAspect="1" noChangeArrowheads="1"/>
          </p:cNvPicPr>
          <p:nvPr/>
        </p:nvPicPr>
        <p:blipFill>
          <a:blip r:embed="rId3" cstate="print"/>
          <a:srcRect/>
          <a:stretch>
            <a:fillRect/>
          </a:stretch>
        </p:blipFill>
        <p:spPr bwMode="auto">
          <a:xfrm>
            <a:off x="3048000" y="1600201"/>
            <a:ext cx="2667000" cy="4029280"/>
          </a:xfrm>
          <a:prstGeom prst="rect">
            <a:avLst/>
          </a:prstGeom>
          <a:noFill/>
        </p:spPr>
      </p:pic>
    </p:spTree>
  </p:cSld>
  <p:clrMapOvr>
    <a:masterClrMapping/>
  </p:clrMapOvr>
  <p:transition advTm="493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Script Focused</a:t>
            </a:r>
            <a:br>
              <a:rPr lang="en-US" dirty="0" smtClean="0"/>
            </a:br>
            <a:r>
              <a:rPr lang="en-US" dirty="0" smtClean="0"/>
              <a:t>Hypothetic-Deduction (SF)</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dirty="0" smtClean="0"/>
              <a:t>Is it Possible to Use Thin Slicing </a:t>
            </a:r>
            <a:endParaRPr lang="en-US"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31</a:t>
            </a:fld>
            <a:endParaRPr lang="en-US"/>
          </a:p>
        </p:txBody>
      </p:sp>
      <p:sp>
        <p:nvSpPr>
          <p:cNvPr id="5" name="Title 1"/>
          <p:cNvSpPr txBox="1">
            <a:spLocks/>
          </p:cNvSpPr>
          <p:nvPr/>
        </p:nvSpPr>
        <p:spPr>
          <a:xfrm>
            <a:off x="609600" y="152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Without the Experience Necessary</a:t>
            </a:r>
            <a:r>
              <a:rPr kumimoji="0" lang="en-US" sz="4400" b="0" i="0" u="none" strike="noStrike" kern="1200" cap="none" spc="0" normalizeH="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2590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or Pattern Recognition?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http://thumb18.shutterstock.com.edgesuite.net/display_pic_with_logo/191140/191140,1207214979,2/stock-photo-old-wrinkled-woman-smoking-cigar-santiago-de-cuba-11073613.jpg"/>
          <p:cNvPicPr>
            <a:picLocks noChangeAspect="1" noChangeArrowheads="1"/>
          </p:cNvPicPr>
          <p:nvPr/>
        </p:nvPicPr>
        <p:blipFill>
          <a:blip r:embed="rId3" cstate="print"/>
          <a:srcRect l="16667" t="4624" r="8333" b="28331"/>
          <a:stretch>
            <a:fillRect/>
          </a:stretch>
        </p:blipFill>
        <p:spPr bwMode="auto">
          <a:xfrm>
            <a:off x="0" y="3564965"/>
            <a:ext cx="2895600" cy="3293036"/>
          </a:xfrm>
          <a:prstGeom prst="rect">
            <a:avLst/>
          </a:prstGeom>
          <a:noFill/>
        </p:spPr>
      </p:pic>
      <p:sp>
        <p:nvSpPr>
          <p:cNvPr id="10" name="Left-Right Arrow 9"/>
          <p:cNvSpPr/>
          <p:nvPr/>
        </p:nvSpPr>
        <p:spPr>
          <a:xfrm>
            <a:off x="3505200" y="5105400"/>
            <a:ext cx="1828800" cy="990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1378" name="Picture 2" descr="http://thumbs.dreamstime.com/thumbimg_8/111142901728G5RR.jpg">
            <a:hlinkClick r:id="rId4"/>
          </p:cNvPr>
          <p:cNvPicPr>
            <a:picLocks noChangeAspect="1" noChangeArrowheads="1"/>
          </p:cNvPicPr>
          <p:nvPr/>
        </p:nvPicPr>
        <p:blipFill>
          <a:blip r:embed="rId5" cstate="print"/>
          <a:srcRect r="28261"/>
          <a:stretch>
            <a:fillRect/>
          </a:stretch>
        </p:blipFill>
        <p:spPr bwMode="auto">
          <a:xfrm>
            <a:off x="5715000" y="3591787"/>
            <a:ext cx="3429000" cy="3266213"/>
          </a:xfrm>
          <a:prstGeom prst="rect">
            <a:avLst/>
          </a:prstGeom>
          <a:noFill/>
        </p:spPr>
      </p:pic>
      <p:sp>
        <p:nvSpPr>
          <p:cNvPr id="9" name="TextBox 8"/>
          <p:cNvSpPr txBox="1"/>
          <p:nvPr/>
        </p:nvSpPr>
        <p:spPr>
          <a:xfrm>
            <a:off x="609600" y="304800"/>
            <a:ext cx="2057400" cy="369332"/>
          </a:xfrm>
          <a:prstGeom prst="rect">
            <a:avLst/>
          </a:prstGeom>
          <a:noFill/>
        </p:spPr>
        <p:txBody>
          <a:bodyPr wrap="square" rtlCol="0">
            <a:spAutoFit/>
          </a:bodyPr>
          <a:lstStyle/>
          <a:p>
            <a:r>
              <a:rPr lang="en-US" dirty="0" smtClean="0"/>
              <a:t>SFHD</a:t>
            </a:r>
            <a:endParaRPr lang="en-US" dirty="0"/>
          </a:p>
        </p:txBody>
      </p:sp>
      <p:sp>
        <p:nvSpPr>
          <p:cNvPr id="11" name="Date Placeholder 10"/>
          <p:cNvSpPr>
            <a:spLocks noGrp="1"/>
          </p:cNvSpPr>
          <p:nvPr>
            <p:ph type="dt" sz="half" idx="10"/>
          </p:nvPr>
        </p:nvSpPr>
        <p:spPr/>
        <p:txBody>
          <a:bodyPr/>
          <a:lstStyle/>
          <a:p>
            <a:pPr>
              <a:defRPr/>
            </a:pPr>
            <a:fld id="{1048E2F0-A3A7-49AD-9BDB-1423AABC9EDC}" type="datetime1">
              <a:rPr lang="en-US" smtClean="0"/>
              <a:t>11/5/2019</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t>It seems to me that it should be possible using the current knowledge, theories and methods involving thin slicing, Illness scripts, algorithms and hypothetic-deductive reasoning to design a combination that will result in the novice being able to mimic the expert, at least in non-complex conditions</a:t>
            </a:r>
            <a:r>
              <a:rPr lang="en-US" dirty="0" smtClean="0"/>
              <a:t>.</a:t>
            </a:r>
            <a:endParaRPr lang="en-US"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32</a:t>
            </a:fld>
            <a:endParaRPr lang="en-US"/>
          </a:p>
        </p:txBody>
      </p:sp>
      <p:sp>
        <p:nvSpPr>
          <p:cNvPr id="5" name="TextBox 4"/>
          <p:cNvSpPr txBox="1"/>
          <p:nvPr/>
        </p:nvSpPr>
        <p:spPr>
          <a:xfrm>
            <a:off x="609600" y="304800"/>
            <a:ext cx="2057400" cy="369332"/>
          </a:xfrm>
          <a:prstGeom prst="rect">
            <a:avLst/>
          </a:prstGeom>
          <a:noFill/>
        </p:spPr>
        <p:txBody>
          <a:bodyPr wrap="square" rtlCol="0">
            <a:spAutoFit/>
          </a:bodyPr>
          <a:lstStyle/>
          <a:p>
            <a:r>
              <a:rPr lang="en-US" dirty="0" smtClean="0"/>
              <a:t>SFHD</a:t>
            </a:r>
            <a:endParaRPr lang="en-US" dirty="0"/>
          </a:p>
        </p:txBody>
      </p:sp>
      <p:sp>
        <p:nvSpPr>
          <p:cNvPr id="6" name="Date Placeholder 5"/>
          <p:cNvSpPr>
            <a:spLocks noGrp="1"/>
          </p:cNvSpPr>
          <p:nvPr>
            <p:ph type="dt" sz="half" idx="10"/>
          </p:nvPr>
        </p:nvSpPr>
        <p:spPr/>
        <p:txBody>
          <a:bodyPr/>
          <a:lstStyle/>
          <a:p>
            <a:pPr>
              <a:defRPr/>
            </a:pPr>
            <a:fld id="{224A0E6B-5EF5-4790-AEDF-916A8BFC6165}" type="datetime1">
              <a:rPr lang="en-US" smtClean="0"/>
              <a:t>11/5/2019</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Essential </a:t>
            </a:r>
            <a:r>
              <a:rPr lang="en-US" dirty="0" smtClean="0"/>
              <a:t>Illness Scripts</a:t>
            </a:r>
            <a:endParaRPr lang="en-US" dirty="0"/>
          </a:p>
        </p:txBody>
      </p:sp>
      <p:sp>
        <p:nvSpPr>
          <p:cNvPr id="3" name="Content Placeholder 2"/>
          <p:cNvSpPr>
            <a:spLocks noGrp="1"/>
          </p:cNvSpPr>
          <p:nvPr>
            <p:ph idx="1"/>
          </p:nvPr>
        </p:nvSpPr>
        <p:spPr>
          <a:xfrm>
            <a:off x="762000" y="2514600"/>
            <a:ext cx="7620000" cy="2743200"/>
          </a:xfrm>
        </p:spPr>
        <p:txBody>
          <a:bodyPr>
            <a:normAutofit/>
          </a:bodyPr>
          <a:lstStyle/>
          <a:p>
            <a:pPr algn="ctr">
              <a:buNone/>
            </a:pPr>
            <a:r>
              <a:rPr lang="en-US" dirty="0" smtClean="0"/>
              <a:t>The EIS is the minimum number of characteristics from the Illness Script that will uniquely identify the average presentation of a condition</a:t>
            </a:r>
          </a:p>
        </p:txBody>
      </p:sp>
      <p:sp>
        <p:nvSpPr>
          <p:cNvPr id="4" name="Slide Number Placeholder 3"/>
          <p:cNvSpPr>
            <a:spLocks noGrp="1"/>
          </p:cNvSpPr>
          <p:nvPr>
            <p:ph type="sldNum" sz="quarter" idx="12"/>
          </p:nvPr>
        </p:nvSpPr>
        <p:spPr/>
        <p:txBody>
          <a:bodyPr/>
          <a:lstStyle/>
          <a:p>
            <a:fld id="{4ED32BA3-E34B-4845-9A59-44F2EEB6FAF1}" type="slidenum">
              <a:rPr lang="en-US" smtClean="0"/>
              <a:pPr/>
              <a:t>33</a:t>
            </a:fld>
            <a:endParaRPr lang="en-US" dirty="0"/>
          </a:p>
        </p:txBody>
      </p:sp>
      <p:sp>
        <p:nvSpPr>
          <p:cNvPr id="5" name="TextBox 4"/>
          <p:cNvSpPr txBox="1"/>
          <p:nvPr/>
        </p:nvSpPr>
        <p:spPr>
          <a:xfrm>
            <a:off x="609600" y="304800"/>
            <a:ext cx="2057400" cy="369332"/>
          </a:xfrm>
          <a:prstGeom prst="rect">
            <a:avLst/>
          </a:prstGeom>
          <a:noFill/>
        </p:spPr>
        <p:txBody>
          <a:bodyPr wrap="square" rtlCol="0">
            <a:spAutoFit/>
          </a:bodyPr>
          <a:lstStyle/>
          <a:p>
            <a:r>
              <a:rPr lang="en-US" dirty="0" smtClean="0"/>
              <a:t>SFHD</a:t>
            </a:r>
            <a:endParaRPr lang="en-US" dirty="0"/>
          </a:p>
        </p:txBody>
      </p:sp>
      <p:sp>
        <p:nvSpPr>
          <p:cNvPr id="6" name="Date Placeholder 5"/>
          <p:cNvSpPr>
            <a:spLocks noGrp="1"/>
          </p:cNvSpPr>
          <p:nvPr>
            <p:ph type="dt" sz="half" idx="10"/>
          </p:nvPr>
        </p:nvSpPr>
        <p:spPr/>
        <p:txBody>
          <a:bodyPr/>
          <a:lstStyle/>
          <a:p>
            <a:pPr>
              <a:defRPr/>
            </a:pPr>
            <a:fld id="{DE5951B0-E24E-4ECD-BE21-DFB1E4BB645A}" type="datetime1">
              <a:rPr lang="en-US" smtClean="0"/>
              <a:t>11/5/2019</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Essential Illness Script</a:t>
            </a:r>
            <a:endParaRPr lang="en-US" dirty="0" smtClean="0"/>
          </a:p>
        </p:txBody>
      </p:sp>
      <p:sp>
        <p:nvSpPr>
          <p:cNvPr id="3" name="Content Placeholder 2"/>
          <p:cNvSpPr>
            <a:spLocks noGrp="1"/>
          </p:cNvSpPr>
          <p:nvPr>
            <p:ph idx="1"/>
          </p:nvPr>
        </p:nvSpPr>
        <p:spPr>
          <a:xfrm>
            <a:off x="457200" y="1524000"/>
            <a:ext cx="8229600" cy="4572000"/>
          </a:xfrm>
        </p:spPr>
        <p:txBody>
          <a:bodyPr rtlCol="0">
            <a:normAutofit fontScale="92500" lnSpcReduction="10000"/>
          </a:bodyPr>
          <a:lstStyle/>
          <a:p>
            <a:pPr fontAlgn="auto">
              <a:spcAft>
                <a:spcPts val="0"/>
              </a:spcAft>
              <a:buFont typeface="Arial" pitchFamily="34" charset="0"/>
              <a:buChar char="•"/>
              <a:defRPr/>
            </a:pPr>
            <a:r>
              <a:rPr lang="en-US" dirty="0" smtClean="0"/>
              <a:t>This is the unique cluster of signs and symptoms that identifies the average presentation of the condition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Usually it consists of 3-5 questions and 2 or 3 tests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Usually if two of the subjective responses or one or two objective tests do not support the H then it needs to be replaced</a:t>
            </a:r>
          </a:p>
          <a:p>
            <a:pPr fontAlgn="auto">
              <a:spcAft>
                <a:spcPts val="0"/>
              </a:spcAft>
              <a:buFont typeface="Arial" pitchFamily="34" charset="0"/>
              <a:buChar char="•"/>
              <a:defRPr/>
            </a:pPr>
            <a:endParaRPr lang="en-US" dirty="0" smtClean="0"/>
          </a:p>
        </p:txBody>
      </p:sp>
      <p:sp>
        <p:nvSpPr>
          <p:cNvPr id="4" name="TextBox 3"/>
          <p:cNvSpPr txBox="1"/>
          <p:nvPr/>
        </p:nvSpPr>
        <p:spPr>
          <a:xfrm>
            <a:off x="609600" y="304800"/>
            <a:ext cx="2057400" cy="369332"/>
          </a:xfrm>
          <a:prstGeom prst="rect">
            <a:avLst/>
          </a:prstGeom>
          <a:noFill/>
        </p:spPr>
        <p:txBody>
          <a:bodyPr wrap="square" rtlCol="0">
            <a:spAutoFit/>
          </a:bodyPr>
          <a:lstStyle/>
          <a:p>
            <a:r>
              <a:rPr lang="en-US" dirty="0" smtClean="0"/>
              <a:t>EIS</a:t>
            </a:r>
            <a:endParaRPr lang="en-US" dirty="0"/>
          </a:p>
        </p:txBody>
      </p:sp>
      <p:sp>
        <p:nvSpPr>
          <p:cNvPr id="5" name="Date Placeholder 4"/>
          <p:cNvSpPr>
            <a:spLocks noGrp="1"/>
          </p:cNvSpPr>
          <p:nvPr>
            <p:ph type="dt" sz="half" idx="10"/>
          </p:nvPr>
        </p:nvSpPr>
        <p:spPr/>
        <p:txBody>
          <a:bodyPr/>
          <a:lstStyle/>
          <a:p>
            <a:pPr>
              <a:defRPr/>
            </a:pPr>
            <a:fld id="{53EF35EA-5706-4A86-A41B-81D08810A0C3}" type="datetime1">
              <a:rPr lang="en-US" smtClean="0"/>
              <a:t>11/5/2019</a:t>
            </a:fld>
            <a:endParaRPr lang="en-US"/>
          </a:p>
        </p:txBody>
      </p:sp>
      <p:sp>
        <p:nvSpPr>
          <p:cNvPr id="6" name="Slide Number Placeholder 5"/>
          <p:cNvSpPr>
            <a:spLocks noGrp="1"/>
          </p:cNvSpPr>
          <p:nvPr>
            <p:ph type="sldNum" sz="quarter" idx="12"/>
          </p:nvPr>
        </p:nvSpPr>
        <p:spPr/>
        <p:txBody>
          <a:bodyPr/>
          <a:lstStyle/>
          <a:p>
            <a:pPr>
              <a:defRPr/>
            </a:pPr>
            <a:fld id="{0D8E0484-7E8D-46F3-BD4C-CABE420F20D2}"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752600"/>
          </a:xfrm>
        </p:spPr>
        <p:txBody>
          <a:bodyPr>
            <a:normAutofit fontScale="90000"/>
          </a:bodyPr>
          <a:lstStyle/>
          <a:p>
            <a:r>
              <a:rPr lang="en-US" dirty="0" smtClean="0"/>
              <a:t>Example of EIS: </a:t>
            </a:r>
            <a:br>
              <a:rPr lang="en-US" dirty="0" smtClean="0"/>
            </a:br>
            <a:r>
              <a:rPr lang="en-US" dirty="0" smtClean="0"/>
              <a:t>Lumbar Disc </a:t>
            </a:r>
            <a:r>
              <a:rPr lang="en-US" dirty="0" err="1" smtClean="0"/>
              <a:t>Herniation</a:t>
            </a:r>
            <a:r>
              <a:rPr lang="en-US" dirty="0" smtClean="0"/>
              <a:t/>
            </a:r>
            <a:br>
              <a:rPr lang="en-US" dirty="0" smtClean="0"/>
            </a:br>
            <a:endParaRPr lang="en-US" dirty="0"/>
          </a:p>
        </p:txBody>
      </p:sp>
      <p:sp>
        <p:nvSpPr>
          <p:cNvPr id="3" name="Content Placeholder 2"/>
          <p:cNvSpPr>
            <a:spLocks noGrp="1"/>
          </p:cNvSpPr>
          <p:nvPr>
            <p:ph idx="1"/>
          </p:nvPr>
        </p:nvSpPr>
        <p:spPr>
          <a:xfrm>
            <a:off x="381000" y="1371600"/>
            <a:ext cx="8534400" cy="5181600"/>
          </a:xfrm>
        </p:spPr>
        <p:txBody>
          <a:bodyPr/>
          <a:lstStyle/>
          <a:p>
            <a:r>
              <a:rPr lang="en-US" sz="2800" dirty="0" smtClean="0"/>
              <a:t>Unilateral severe low back and leg pain</a:t>
            </a:r>
          </a:p>
          <a:p>
            <a:r>
              <a:rPr lang="en-US" sz="2800" dirty="0" smtClean="0"/>
              <a:t>Flexion and extension impairments</a:t>
            </a:r>
          </a:p>
          <a:p>
            <a:r>
              <a:rPr lang="en-US" sz="2800" dirty="0" smtClean="0"/>
              <a:t>Severe pain on walking </a:t>
            </a:r>
          </a:p>
          <a:p>
            <a:r>
              <a:rPr lang="en-US" sz="2800" dirty="0" smtClean="0"/>
              <a:t>Obligate functional loss</a:t>
            </a:r>
          </a:p>
          <a:p>
            <a:r>
              <a:rPr lang="en-US" sz="2800" dirty="0" smtClean="0"/>
              <a:t>Severely +</a:t>
            </a:r>
            <a:r>
              <a:rPr lang="en-US" sz="2800" dirty="0" err="1" smtClean="0"/>
              <a:t>ve</a:t>
            </a:r>
            <a:r>
              <a:rPr lang="en-US" sz="2800" dirty="0" smtClean="0"/>
              <a:t> SLR</a:t>
            </a:r>
          </a:p>
          <a:p>
            <a:r>
              <a:rPr lang="en-US" sz="2800" dirty="0" smtClean="0"/>
              <a:t>Severely limited trunk ROM in flexion and extension</a:t>
            </a:r>
          </a:p>
          <a:p>
            <a:endParaRPr lang="en-US" dirty="0" smtClean="0"/>
          </a:p>
          <a:p>
            <a:pPr>
              <a:buNone/>
            </a:pPr>
            <a:r>
              <a:rPr lang="en-US" sz="2800" dirty="0" smtClean="0"/>
              <a:t>Disproof</a:t>
            </a:r>
          </a:p>
          <a:p>
            <a:r>
              <a:rPr lang="en-US" sz="2800" dirty="0" smtClean="0"/>
              <a:t>PA over lumbar vertebra -</a:t>
            </a:r>
            <a:r>
              <a:rPr lang="en-US" sz="2800" dirty="0" err="1" smtClean="0"/>
              <a:t>ve</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35</a:t>
            </a:fld>
            <a:endParaRPr lang="en-US"/>
          </a:p>
        </p:txBody>
      </p:sp>
      <p:sp>
        <p:nvSpPr>
          <p:cNvPr id="5" name="TextBox 4"/>
          <p:cNvSpPr txBox="1"/>
          <p:nvPr/>
        </p:nvSpPr>
        <p:spPr>
          <a:xfrm>
            <a:off x="609600" y="304800"/>
            <a:ext cx="2057400" cy="369332"/>
          </a:xfrm>
          <a:prstGeom prst="rect">
            <a:avLst/>
          </a:prstGeom>
          <a:noFill/>
        </p:spPr>
        <p:txBody>
          <a:bodyPr wrap="square" rtlCol="0">
            <a:spAutoFit/>
          </a:bodyPr>
          <a:lstStyle/>
          <a:p>
            <a:r>
              <a:rPr lang="en-US" dirty="0" smtClean="0"/>
              <a:t>EIS</a:t>
            </a:r>
            <a:endParaRPr lang="en-US" dirty="0"/>
          </a:p>
        </p:txBody>
      </p:sp>
      <p:sp>
        <p:nvSpPr>
          <p:cNvPr id="6" name="Date Placeholder 5"/>
          <p:cNvSpPr>
            <a:spLocks noGrp="1"/>
          </p:cNvSpPr>
          <p:nvPr>
            <p:ph type="dt" sz="half" idx="10"/>
          </p:nvPr>
        </p:nvSpPr>
        <p:spPr/>
        <p:txBody>
          <a:bodyPr/>
          <a:lstStyle/>
          <a:p>
            <a:pPr>
              <a:defRPr/>
            </a:pPr>
            <a:fld id="{AA3C6091-04C0-421E-A3DA-96FC36A75A1F}" type="datetime1">
              <a:rPr lang="en-US" smtClean="0"/>
              <a:t>11/5/2019</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EIS</a:t>
            </a:r>
            <a:endParaRPr lang="en-US" dirty="0"/>
          </a:p>
        </p:txBody>
      </p:sp>
      <p:sp>
        <p:nvSpPr>
          <p:cNvPr id="3" name="Content Placeholder 2"/>
          <p:cNvSpPr>
            <a:spLocks noGrp="1"/>
          </p:cNvSpPr>
          <p:nvPr>
            <p:ph idx="1"/>
          </p:nvPr>
        </p:nvSpPr>
        <p:spPr>
          <a:xfrm>
            <a:off x="685800" y="1524000"/>
            <a:ext cx="7543800" cy="4525963"/>
          </a:xfrm>
        </p:spPr>
        <p:txBody>
          <a:bodyPr>
            <a:normAutofit lnSpcReduction="10000"/>
          </a:bodyPr>
          <a:lstStyle/>
          <a:p>
            <a:pPr marL="514350" indent="-514350">
              <a:buNone/>
            </a:pPr>
            <a:r>
              <a:rPr lang="en-US" dirty="0" smtClean="0"/>
              <a:t>To develop the EIS :</a:t>
            </a:r>
          </a:p>
          <a:p>
            <a:pPr marL="514350" indent="-514350">
              <a:buFont typeface="+mj-lt"/>
              <a:buAutoNum type="arabicPeriod"/>
            </a:pPr>
            <a:r>
              <a:rPr lang="en-US" dirty="0" smtClean="0"/>
              <a:t> look to the appropriate literature</a:t>
            </a:r>
          </a:p>
          <a:p>
            <a:pPr marL="514350" indent="-514350">
              <a:buFont typeface="+mj-lt"/>
              <a:buAutoNum type="arabicPeriod"/>
            </a:pPr>
            <a:r>
              <a:rPr lang="en-US" dirty="0" smtClean="0"/>
              <a:t>use your experience and the experience of others </a:t>
            </a:r>
          </a:p>
          <a:p>
            <a:pPr marL="514350" indent="-514350">
              <a:buFont typeface="+mj-lt"/>
              <a:buAutoNum type="arabicPeriod"/>
            </a:pPr>
            <a:r>
              <a:rPr lang="en-US" dirty="0" smtClean="0"/>
              <a:t>research any conflict between the sources thoroughly using best available evidence and your own best judgment</a:t>
            </a:r>
          </a:p>
          <a:p>
            <a:pPr algn="ctr">
              <a:buNone/>
            </a:pPr>
            <a:r>
              <a:rPr lang="en-US" sz="4000" b="1" dirty="0" smtClean="0"/>
              <a:t>Do not simply accept authority</a:t>
            </a:r>
          </a:p>
          <a:p>
            <a:endParaRPr lang="en-US" dirty="0"/>
          </a:p>
        </p:txBody>
      </p:sp>
      <p:sp>
        <p:nvSpPr>
          <p:cNvPr id="4" name="Slide Number Placeholder 3"/>
          <p:cNvSpPr>
            <a:spLocks noGrp="1"/>
          </p:cNvSpPr>
          <p:nvPr>
            <p:ph type="sldNum" sz="quarter" idx="12"/>
          </p:nvPr>
        </p:nvSpPr>
        <p:spPr/>
        <p:txBody>
          <a:bodyPr/>
          <a:lstStyle/>
          <a:p>
            <a:fld id="{4ED32BA3-E34B-4845-9A59-44F2EEB6FAF1}" type="slidenum">
              <a:rPr lang="en-US" smtClean="0"/>
              <a:pPr/>
              <a:t>36</a:t>
            </a:fld>
            <a:endParaRPr lang="en-US" dirty="0"/>
          </a:p>
        </p:txBody>
      </p:sp>
      <p:sp>
        <p:nvSpPr>
          <p:cNvPr id="5" name="TextBox 4"/>
          <p:cNvSpPr txBox="1"/>
          <p:nvPr/>
        </p:nvSpPr>
        <p:spPr>
          <a:xfrm>
            <a:off x="609600" y="304800"/>
            <a:ext cx="2057400" cy="369332"/>
          </a:xfrm>
          <a:prstGeom prst="rect">
            <a:avLst/>
          </a:prstGeom>
          <a:noFill/>
        </p:spPr>
        <p:txBody>
          <a:bodyPr wrap="square" rtlCol="0">
            <a:spAutoFit/>
          </a:bodyPr>
          <a:lstStyle/>
          <a:p>
            <a:r>
              <a:rPr lang="en-US" dirty="0" smtClean="0"/>
              <a:t>EIS</a:t>
            </a:r>
            <a:endParaRPr lang="en-US" dirty="0"/>
          </a:p>
        </p:txBody>
      </p:sp>
      <p:sp>
        <p:nvSpPr>
          <p:cNvPr id="6" name="Date Placeholder 5"/>
          <p:cNvSpPr>
            <a:spLocks noGrp="1"/>
          </p:cNvSpPr>
          <p:nvPr>
            <p:ph type="dt" sz="half" idx="10"/>
          </p:nvPr>
        </p:nvSpPr>
        <p:spPr/>
        <p:txBody>
          <a:bodyPr/>
          <a:lstStyle/>
          <a:p>
            <a:pPr>
              <a:defRPr/>
            </a:pPr>
            <a:fld id="{748CD051-93FF-4BBE-8A18-2B35A02B2FE7}"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4114800"/>
          </a:xfrm>
        </p:spPr>
        <p:txBody>
          <a:bodyPr>
            <a:normAutofit lnSpcReduction="10000"/>
          </a:bodyPr>
          <a:lstStyle/>
          <a:p>
            <a:pPr marL="514350" indent="-514350">
              <a:buFont typeface="+mj-lt"/>
              <a:buAutoNum type="arabicPeriod" startAt="4"/>
            </a:pPr>
            <a:r>
              <a:rPr lang="en-US" dirty="0" smtClean="0"/>
              <a:t>Use as few features as possible to form a unique </a:t>
            </a:r>
            <a:r>
              <a:rPr lang="en-US" dirty="0" smtClean="0"/>
              <a:t>cluster</a:t>
            </a:r>
          </a:p>
          <a:p>
            <a:pPr marL="514350" indent="-514350">
              <a:buFont typeface="+mj-lt"/>
              <a:buAutoNum type="arabicPeriod" startAt="4"/>
            </a:pPr>
            <a:r>
              <a:rPr lang="en-US" dirty="0" smtClean="0"/>
              <a:t>Do not become invested in H1 and be prepared to change it as many times as </a:t>
            </a:r>
            <a:r>
              <a:rPr lang="en-US" dirty="0" smtClean="0"/>
              <a:t>necessary</a:t>
            </a:r>
            <a:endParaRPr lang="en-US" dirty="0" smtClean="0"/>
          </a:p>
          <a:p>
            <a:pPr marL="514350" indent="-514350">
              <a:buFont typeface="+mj-lt"/>
              <a:buAutoNum type="arabicPeriod" startAt="4"/>
            </a:pPr>
            <a:r>
              <a:rPr lang="en-US" dirty="0" smtClean="0"/>
              <a:t>Understand </a:t>
            </a:r>
            <a:r>
              <a:rPr lang="en-US" dirty="0" smtClean="0"/>
              <a:t>that not all variations fit into a nice neat </a:t>
            </a:r>
            <a:r>
              <a:rPr lang="en-US" dirty="0" smtClean="0"/>
              <a:t>EIS as this is just the average presentation and cannot include outliers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ED32BA3-E34B-4845-9A59-44F2EEB6FAF1}" type="slidenum">
              <a:rPr lang="en-US" smtClean="0"/>
              <a:pPr/>
              <a:t>37</a:t>
            </a:fld>
            <a:endParaRPr lang="en-US" dirty="0"/>
          </a:p>
        </p:txBody>
      </p:sp>
      <p:sp>
        <p:nvSpPr>
          <p:cNvPr id="5" name="TextBox 4"/>
          <p:cNvSpPr txBox="1"/>
          <p:nvPr/>
        </p:nvSpPr>
        <p:spPr>
          <a:xfrm>
            <a:off x="609600" y="304800"/>
            <a:ext cx="2057400" cy="369332"/>
          </a:xfrm>
          <a:prstGeom prst="rect">
            <a:avLst/>
          </a:prstGeom>
          <a:noFill/>
        </p:spPr>
        <p:txBody>
          <a:bodyPr wrap="square" rtlCol="0">
            <a:spAutoFit/>
          </a:bodyPr>
          <a:lstStyle/>
          <a:p>
            <a:r>
              <a:rPr lang="en-US" dirty="0" smtClean="0"/>
              <a:t>EIS</a:t>
            </a:r>
            <a:endParaRPr lang="en-US" dirty="0"/>
          </a:p>
        </p:txBody>
      </p:sp>
      <p:sp>
        <p:nvSpPr>
          <p:cNvPr id="6" name="Date Placeholder 5"/>
          <p:cNvSpPr>
            <a:spLocks noGrp="1"/>
          </p:cNvSpPr>
          <p:nvPr>
            <p:ph type="dt" sz="half" idx="10"/>
          </p:nvPr>
        </p:nvSpPr>
        <p:spPr/>
        <p:txBody>
          <a:bodyPr/>
          <a:lstStyle/>
          <a:p>
            <a:pPr>
              <a:defRPr/>
            </a:pPr>
            <a:fld id="{40EE29E1-21E8-4FE4-AC78-52B55CB503A7}"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686800" cy="4800600"/>
          </a:xfrm>
        </p:spPr>
        <p:txBody>
          <a:bodyPr>
            <a:normAutofit/>
          </a:bodyPr>
          <a:lstStyle/>
          <a:p>
            <a:r>
              <a:rPr lang="en-US" dirty="0" smtClean="0"/>
              <a:t>The Essential Illness Script should be drawn up or at least thoroughly checked by the therapist</a:t>
            </a:r>
          </a:p>
          <a:p>
            <a:r>
              <a:rPr lang="en-US" dirty="0" smtClean="0"/>
              <a:t>Regardless of who develops the EIS it is prone to error due to inexperience, bias or misinformation</a:t>
            </a:r>
          </a:p>
          <a:p>
            <a:r>
              <a:rPr lang="en-US" dirty="0" smtClean="0"/>
              <a:t>Information and diagnostic anchoring to H1 is still very possible but can be avoided by asking a question that definitely does not fit the </a:t>
            </a:r>
            <a:r>
              <a:rPr lang="en-US" dirty="0" smtClean="0"/>
              <a:t>EIS</a:t>
            </a: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ED32BA3-E34B-4845-9A59-44F2EEB6FAF1}" type="slidenum">
              <a:rPr lang="en-US" smtClean="0"/>
              <a:pPr/>
              <a:t>38</a:t>
            </a:fld>
            <a:endParaRPr lang="en-US" dirty="0"/>
          </a:p>
        </p:txBody>
      </p:sp>
      <p:sp>
        <p:nvSpPr>
          <p:cNvPr id="5" name="TextBox 4"/>
          <p:cNvSpPr txBox="1"/>
          <p:nvPr/>
        </p:nvSpPr>
        <p:spPr>
          <a:xfrm>
            <a:off x="609600" y="304800"/>
            <a:ext cx="2057400" cy="369332"/>
          </a:xfrm>
          <a:prstGeom prst="rect">
            <a:avLst/>
          </a:prstGeom>
          <a:noFill/>
        </p:spPr>
        <p:txBody>
          <a:bodyPr wrap="square" rtlCol="0">
            <a:spAutoFit/>
          </a:bodyPr>
          <a:lstStyle/>
          <a:p>
            <a:r>
              <a:rPr lang="en-US" dirty="0" smtClean="0"/>
              <a:t>EIS</a:t>
            </a:r>
            <a:endParaRPr lang="en-US" dirty="0"/>
          </a:p>
        </p:txBody>
      </p:sp>
      <p:sp>
        <p:nvSpPr>
          <p:cNvPr id="6" name="Date Placeholder 5"/>
          <p:cNvSpPr>
            <a:spLocks noGrp="1"/>
          </p:cNvSpPr>
          <p:nvPr>
            <p:ph type="dt" sz="half" idx="10"/>
          </p:nvPr>
        </p:nvSpPr>
        <p:spPr/>
        <p:txBody>
          <a:bodyPr/>
          <a:lstStyle/>
          <a:p>
            <a:pPr>
              <a:defRPr/>
            </a:pPr>
            <a:fld id="{65228B00-0907-4BCF-9155-DB5FC96B9551}" type="datetime1">
              <a:rPr lang="en-US" smtClean="0"/>
              <a:t>11/5/2019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0" y="0"/>
            <a:ext cx="9144000" cy="6858000"/>
          </a:xfrm>
          <a:prstGeom prst="rect">
            <a:avLst/>
          </a:prstGeom>
        </p:spPr>
      </p:pic>
      <p:sp>
        <p:nvSpPr>
          <p:cNvPr id="6" name="Rectangle 5"/>
          <p:cNvSpPr/>
          <p:nvPr/>
        </p:nvSpPr>
        <p:spPr>
          <a:xfrm>
            <a:off x="4572000" y="228600"/>
            <a:ext cx="813043" cy="369332"/>
          </a:xfrm>
          <a:prstGeom prst="rect">
            <a:avLst/>
          </a:prstGeom>
        </p:spPr>
        <p:txBody>
          <a:bodyPr wrap="none">
            <a:spAutoFit/>
          </a:bodyPr>
          <a:lstStyle/>
          <a:p>
            <a:r>
              <a:rPr lang="en-US" dirty="0" smtClean="0"/>
              <a:t>SFHD</a:t>
            </a:r>
            <a:endParaRPr lang="en-US" dirty="0"/>
          </a:p>
        </p:txBody>
      </p:sp>
      <p:sp>
        <p:nvSpPr>
          <p:cNvPr id="7" name="Date Placeholder 6"/>
          <p:cNvSpPr>
            <a:spLocks noGrp="1"/>
          </p:cNvSpPr>
          <p:nvPr>
            <p:ph type="dt" sz="half" idx="10"/>
          </p:nvPr>
        </p:nvSpPr>
        <p:spPr/>
        <p:txBody>
          <a:bodyPr/>
          <a:lstStyle/>
          <a:p>
            <a:pPr>
              <a:defRPr/>
            </a:pPr>
            <a:fld id="{50B2C3E3-E54F-4344-A4E6-FD08190D75F2}" type="datetime1">
              <a:rPr lang="en-US" smtClean="0"/>
              <a:t>11/5/2019</a:t>
            </a:fld>
            <a:endParaRPr lang="en-US"/>
          </a:p>
        </p:txBody>
      </p:sp>
      <p:sp>
        <p:nvSpPr>
          <p:cNvPr id="8" name="Slide Number Placeholder 7"/>
          <p:cNvSpPr>
            <a:spLocks noGrp="1"/>
          </p:cNvSpPr>
          <p:nvPr>
            <p:ph type="sldNum" sz="quarter" idx="12"/>
          </p:nvPr>
        </p:nvSpPr>
        <p:spPr/>
        <p:txBody>
          <a:bodyPr/>
          <a:lstStyle/>
          <a:p>
            <a:pPr>
              <a:defRPr/>
            </a:pPr>
            <a:fld id="{0D8E0484-7E8D-46F3-BD4C-CABE420F20D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What’s New</a:t>
            </a:r>
          </a:p>
        </p:txBody>
      </p:sp>
      <p:sp>
        <p:nvSpPr>
          <p:cNvPr id="8195" name="Content Placeholder 2"/>
          <p:cNvSpPr>
            <a:spLocks noGrp="1"/>
          </p:cNvSpPr>
          <p:nvPr>
            <p:ph idx="1"/>
          </p:nvPr>
        </p:nvSpPr>
        <p:spPr>
          <a:xfrm>
            <a:off x="457200" y="2057400"/>
            <a:ext cx="8229600" cy="2819400"/>
          </a:xfrm>
        </p:spPr>
        <p:txBody>
          <a:bodyPr/>
          <a:lstStyle/>
          <a:p>
            <a:r>
              <a:rPr lang="en-US" smtClean="0"/>
              <a:t>Principles of thin slicing</a:t>
            </a:r>
          </a:p>
          <a:p>
            <a:r>
              <a:rPr lang="en-US" smtClean="0"/>
              <a:t>Modification of the illness script</a:t>
            </a:r>
          </a:p>
          <a:p>
            <a:r>
              <a:rPr lang="en-US" smtClean="0"/>
              <a:t>Modification of hypothetic-deduction</a:t>
            </a:r>
          </a:p>
          <a:p>
            <a:r>
              <a:rPr lang="en-US" smtClean="0"/>
              <a:t>Built-in bias correction and error reduction</a:t>
            </a:r>
          </a:p>
        </p:txBody>
      </p:sp>
      <p:sp>
        <p:nvSpPr>
          <p:cNvPr id="4" name="Date Placeholder 3"/>
          <p:cNvSpPr>
            <a:spLocks noGrp="1"/>
          </p:cNvSpPr>
          <p:nvPr>
            <p:ph type="dt" sz="half" idx="10"/>
          </p:nvPr>
        </p:nvSpPr>
        <p:spPr/>
        <p:txBody>
          <a:bodyPr/>
          <a:lstStyle/>
          <a:p>
            <a:pPr>
              <a:defRPr/>
            </a:pPr>
            <a:fld id="{8B73FA56-71B7-49EC-99BD-4A31D8A31138}" type="datetime1">
              <a:rPr lang="en-US" smtClean="0"/>
              <a:t>11/5/2019</a:t>
            </a:fld>
            <a:endParaRPr lang="en-US"/>
          </a:p>
        </p:txBody>
      </p:sp>
      <p:sp>
        <p:nvSpPr>
          <p:cNvPr id="5" name="Slide Number Placeholder 4"/>
          <p:cNvSpPr>
            <a:spLocks noGrp="1"/>
          </p:cNvSpPr>
          <p:nvPr>
            <p:ph type="sldNum" sz="quarter" idx="12"/>
          </p:nvPr>
        </p:nvSpPr>
        <p:spPr/>
        <p:txBody>
          <a:bodyPr/>
          <a:lstStyle/>
          <a:p>
            <a:pPr>
              <a:defRPr/>
            </a:pPr>
            <a:fld id="{0D8E0484-7E8D-46F3-BD4C-CABE420F20D2}" type="slidenum">
              <a:rPr lang="en-US" smtClean="0"/>
              <a:pPr>
                <a:defRPr/>
              </a:pPr>
              <a:t>4</a:t>
            </a:fld>
            <a:endParaRPr lang="en-US"/>
          </a:p>
        </p:txBody>
      </p:sp>
    </p:spTree>
  </p:cSld>
  <p:clrMapOvr>
    <a:masterClrMapping/>
  </p:clrMapOvr>
  <p:transition advTm="4732"/>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Script </a:t>
            </a:r>
            <a:r>
              <a:rPr lang="en-US" dirty="0" smtClean="0"/>
              <a:t>Focused </a:t>
            </a:r>
            <a:br>
              <a:rPr lang="en-US" dirty="0" smtClean="0"/>
            </a:br>
            <a:r>
              <a:rPr lang="en-US" dirty="0" smtClean="0"/>
              <a:t>Hypothetic-deduction</a:t>
            </a:r>
            <a:endParaRPr lang="en-US" dirty="0" smtClean="0"/>
          </a:p>
        </p:txBody>
      </p:sp>
      <p:sp>
        <p:nvSpPr>
          <p:cNvPr id="3" name="Content Placeholder 2"/>
          <p:cNvSpPr>
            <a:spLocks noGrp="1"/>
          </p:cNvSpPr>
          <p:nvPr>
            <p:ph idx="1"/>
          </p:nvPr>
        </p:nvSpPr>
        <p:spPr>
          <a:xfrm>
            <a:off x="457200" y="1981200"/>
            <a:ext cx="8229600" cy="4525963"/>
          </a:xfrm>
        </p:spPr>
        <p:txBody>
          <a:bodyPr rtlCol="0">
            <a:normAutofit fontScale="92500" lnSpcReduction="10000"/>
          </a:bodyPr>
          <a:lstStyle/>
          <a:p>
            <a:pPr fontAlgn="auto">
              <a:spcAft>
                <a:spcPts val="0"/>
              </a:spcAft>
              <a:buFont typeface="Arial" pitchFamily="34" charset="0"/>
              <a:buChar char="•"/>
              <a:defRPr/>
            </a:pPr>
            <a:r>
              <a:rPr lang="en-US" dirty="0" smtClean="0"/>
              <a:t>Typically hypothetic-deductive reasoning is done as part of the general subjective and objective examinations where the relevant information is picked from the total. This is why it can be overwhelming</a:t>
            </a:r>
          </a:p>
          <a:p>
            <a:pPr fontAlgn="auto">
              <a:spcAft>
                <a:spcPts val="0"/>
              </a:spcAft>
              <a:buFont typeface="Arial" pitchFamily="34" charset="0"/>
              <a:buChar char="•"/>
              <a:defRPr/>
            </a:pPr>
            <a:r>
              <a:rPr lang="en-US" dirty="0" smtClean="0"/>
              <a:t>SFHD minimizes incoming information by asking only questions and doing only tests on the Essential Illness script for </a:t>
            </a:r>
            <a:r>
              <a:rPr lang="en-US" dirty="0" smtClean="0"/>
              <a:t>H1</a:t>
            </a:r>
            <a:endParaRPr lang="en-US" dirty="0" smtClean="0"/>
          </a:p>
          <a:p>
            <a:pPr fontAlgn="auto">
              <a:spcAft>
                <a:spcPts val="0"/>
              </a:spcAft>
              <a:buFont typeface="Arial" pitchFamily="34" charset="0"/>
              <a:buChar char="•"/>
              <a:defRPr/>
            </a:pPr>
            <a:r>
              <a:rPr lang="en-US" dirty="0" smtClean="0"/>
              <a:t>So typically only the three or four questions from the EIS are asked</a:t>
            </a:r>
          </a:p>
          <a:p>
            <a:pPr fontAlgn="auto">
              <a:spcAft>
                <a:spcPts val="0"/>
              </a:spcAft>
              <a:buFont typeface="Arial" pitchFamily="34" charset="0"/>
              <a:buChar char="•"/>
              <a:defRPr/>
            </a:pPr>
            <a:endParaRPr lang="en-US" dirty="0"/>
          </a:p>
        </p:txBody>
      </p:sp>
      <p:sp>
        <p:nvSpPr>
          <p:cNvPr id="4" name="Date Placeholder 3"/>
          <p:cNvSpPr>
            <a:spLocks noGrp="1"/>
          </p:cNvSpPr>
          <p:nvPr>
            <p:ph type="dt" sz="half" idx="10"/>
          </p:nvPr>
        </p:nvSpPr>
        <p:spPr/>
        <p:txBody>
          <a:bodyPr/>
          <a:lstStyle/>
          <a:p>
            <a:pPr>
              <a:defRPr/>
            </a:pPr>
            <a:fld id="{06EC8894-BB8A-4C1D-B8B7-41C2D705E7C7}" type="datetime1">
              <a:rPr lang="en-US" smtClean="0"/>
              <a:t>11/5/2019</a:t>
            </a:fld>
            <a:endParaRPr lang="en-US"/>
          </a:p>
        </p:txBody>
      </p:sp>
      <p:sp>
        <p:nvSpPr>
          <p:cNvPr id="5" name="Slide Number Placeholder 4"/>
          <p:cNvSpPr>
            <a:spLocks noGrp="1"/>
          </p:cNvSpPr>
          <p:nvPr>
            <p:ph type="sldNum" sz="quarter" idx="12"/>
          </p:nvPr>
        </p:nvSpPr>
        <p:spPr/>
        <p:txBody>
          <a:bodyPr/>
          <a:lstStyle/>
          <a:p>
            <a:pPr>
              <a:defRPr/>
            </a:pPr>
            <a:fld id="{0D8E0484-7E8D-46F3-BD4C-CABE420F20D2}"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68963"/>
          </a:xfrm>
        </p:spPr>
        <p:txBody>
          <a:bodyPr rtlCol="0">
            <a:normAutofit lnSpcReduction="10000"/>
          </a:bodyPr>
          <a:lstStyle/>
          <a:p>
            <a:pPr fontAlgn="auto">
              <a:spcAft>
                <a:spcPts val="0"/>
              </a:spcAft>
              <a:buFont typeface="Arial" pitchFamily="34" charset="0"/>
              <a:buChar char="•"/>
              <a:defRPr/>
            </a:pPr>
            <a:r>
              <a:rPr lang="en-US" dirty="0" smtClean="0"/>
              <a:t>If H1 is supported from the subjective exam then only the tests making up the illness script are initially carried out</a:t>
            </a:r>
          </a:p>
          <a:p>
            <a:pPr fontAlgn="auto">
              <a:spcAft>
                <a:spcPts val="0"/>
              </a:spcAft>
              <a:buFont typeface="Arial" pitchFamily="34" charset="0"/>
              <a:buChar char="•"/>
              <a:defRPr/>
            </a:pPr>
            <a:r>
              <a:rPr lang="en-US" dirty="0" smtClean="0"/>
              <a:t>If H1 is refuted then the most likely hypothesis generated from this information becomes H2 and its illness script is used </a:t>
            </a:r>
          </a:p>
          <a:p>
            <a:pPr fontAlgn="auto">
              <a:spcAft>
                <a:spcPts val="0"/>
              </a:spcAft>
              <a:buFont typeface="Arial" pitchFamily="34" charset="0"/>
              <a:buChar char="•"/>
              <a:defRPr/>
            </a:pPr>
            <a:r>
              <a:rPr lang="en-US" dirty="0" smtClean="0"/>
              <a:t>This process is repeated until the final hypothesis is successfully tested and becomes the diagnosis</a:t>
            </a:r>
          </a:p>
          <a:p>
            <a:pPr fontAlgn="auto">
              <a:spcAft>
                <a:spcPts val="0"/>
              </a:spcAft>
              <a:buFont typeface="Arial" pitchFamily="34" charset="0"/>
              <a:buChar char="•"/>
              <a:defRPr/>
            </a:pPr>
            <a:r>
              <a:rPr lang="en-US" dirty="0" smtClean="0"/>
              <a:t>If no diagnosis can be made a full examination is carried </a:t>
            </a:r>
            <a:r>
              <a:rPr lang="en-US" dirty="0" smtClean="0"/>
              <a:t>out but you’re probably screwed at this point</a:t>
            </a:r>
            <a:endParaRPr lang="en-US" dirty="0" smtClean="0"/>
          </a:p>
          <a:p>
            <a:pPr fontAlgn="auto">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B0A73C6-8738-410F-9D93-9E241F24AFB3}" type="slidenum">
              <a:rPr lang="en-US"/>
              <a:pPr>
                <a:defRPr/>
              </a:pPr>
              <a:t>41</a:t>
            </a:fld>
            <a:endParaRPr lang="en-US" dirty="0"/>
          </a:p>
        </p:txBody>
      </p:sp>
      <p:sp>
        <p:nvSpPr>
          <p:cNvPr id="6" name="Date Placeholder 5"/>
          <p:cNvSpPr>
            <a:spLocks noGrp="1"/>
          </p:cNvSpPr>
          <p:nvPr>
            <p:ph type="dt" sz="quarter" idx="10"/>
          </p:nvPr>
        </p:nvSpPr>
        <p:spPr/>
        <p:txBody>
          <a:bodyPr/>
          <a:lstStyle/>
          <a:p>
            <a:pPr>
              <a:defRPr/>
            </a:pPr>
            <a:fld id="{D2A5B786-9755-4753-8412-B3783F89E855}" type="datetime1">
              <a:rPr lang="en-US" smtClean="0"/>
              <a:t>11/5/2019</a:t>
            </a:fld>
            <a:endParaRPr lang="en-US" dirty="0"/>
          </a:p>
        </p:txBody>
      </p:sp>
      <p:sp>
        <p:nvSpPr>
          <p:cNvPr id="7" name="TextBox 6"/>
          <p:cNvSpPr txBox="1"/>
          <p:nvPr/>
        </p:nvSpPr>
        <p:spPr>
          <a:xfrm>
            <a:off x="533400" y="304800"/>
            <a:ext cx="2286000" cy="369332"/>
          </a:xfrm>
          <a:prstGeom prst="rect">
            <a:avLst/>
          </a:prstGeom>
          <a:noFill/>
        </p:spPr>
        <p:txBody>
          <a:bodyPr wrap="square" rtlCol="0">
            <a:spAutoFit/>
          </a:bodyPr>
          <a:lstStyle/>
          <a:p>
            <a:r>
              <a:rPr lang="en-US" dirty="0" smtClean="0"/>
              <a:t>SFHD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8915400" cy="1828800"/>
          </a:xfrm>
        </p:spPr>
        <p:txBody>
          <a:bodyPr>
            <a:normAutofit/>
          </a:bodyPr>
          <a:lstStyle/>
          <a:p>
            <a:pPr algn="ctr">
              <a:buNone/>
            </a:pPr>
            <a:r>
              <a:rPr lang="en-US" sz="3600" b="1" dirty="0" smtClean="0"/>
              <a:t>EIS + Hypothetic-deduction = A Thin Slice</a:t>
            </a:r>
          </a:p>
        </p:txBody>
      </p:sp>
      <p:sp>
        <p:nvSpPr>
          <p:cNvPr id="4" name="Slide Number Placeholder 3"/>
          <p:cNvSpPr>
            <a:spLocks noGrp="1"/>
          </p:cNvSpPr>
          <p:nvPr>
            <p:ph type="sldNum" sz="quarter" idx="12"/>
          </p:nvPr>
        </p:nvSpPr>
        <p:spPr/>
        <p:txBody>
          <a:bodyPr/>
          <a:lstStyle/>
          <a:p>
            <a:fld id="{BB9D9C57-38D2-4CF3-8F55-0AF44E3402FF}" type="slidenum">
              <a:rPr lang="en-US" smtClean="0"/>
              <a:pPr/>
              <a:t>42</a:t>
            </a:fld>
            <a:endParaRPr lang="en-US"/>
          </a:p>
        </p:txBody>
      </p:sp>
      <p:sp>
        <p:nvSpPr>
          <p:cNvPr id="5" name="TextBox 4"/>
          <p:cNvSpPr txBox="1"/>
          <p:nvPr/>
        </p:nvSpPr>
        <p:spPr>
          <a:xfrm>
            <a:off x="609600" y="304800"/>
            <a:ext cx="2057400" cy="646331"/>
          </a:xfrm>
          <a:prstGeom prst="rect">
            <a:avLst/>
          </a:prstGeom>
          <a:noFill/>
        </p:spPr>
        <p:txBody>
          <a:bodyPr wrap="square" rtlCol="0">
            <a:spAutoFit/>
          </a:bodyPr>
          <a:lstStyle/>
          <a:p>
            <a:r>
              <a:rPr lang="en-US" dirty="0" smtClean="0"/>
              <a:t>SFHD</a:t>
            </a:r>
          </a:p>
          <a:p>
            <a:endParaRPr lang="en-US" dirty="0"/>
          </a:p>
        </p:txBody>
      </p:sp>
      <p:sp>
        <p:nvSpPr>
          <p:cNvPr id="6" name="Date Placeholder 5"/>
          <p:cNvSpPr>
            <a:spLocks noGrp="1"/>
          </p:cNvSpPr>
          <p:nvPr>
            <p:ph type="dt" sz="half" idx="10"/>
          </p:nvPr>
        </p:nvSpPr>
        <p:spPr/>
        <p:txBody>
          <a:bodyPr/>
          <a:lstStyle/>
          <a:p>
            <a:pPr>
              <a:defRPr/>
            </a:pPr>
            <a:fld id="{F771B9EE-1E76-487E-AF8B-7739683C7DF0}" type="datetime1">
              <a:rPr lang="en-US" smtClean="0"/>
              <a:t>11/5/2019</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Bias and Error Reduction</a:t>
            </a:r>
            <a:endParaRPr lang="en-US" dirty="0"/>
          </a:p>
        </p:txBody>
      </p:sp>
      <p:sp>
        <p:nvSpPr>
          <p:cNvPr id="3" name="Content Placeholder 2"/>
          <p:cNvSpPr>
            <a:spLocks noGrp="1"/>
          </p:cNvSpPr>
          <p:nvPr>
            <p:ph idx="1"/>
          </p:nvPr>
        </p:nvSpPr>
        <p:spPr>
          <a:xfrm>
            <a:off x="457200" y="1371600"/>
            <a:ext cx="8229600" cy="5334000"/>
          </a:xfrm>
        </p:spPr>
        <p:txBody>
          <a:bodyPr/>
          <a:lstStyle/>
          <a:p>
            <a:r>
              <a:rPr lang="en-US" dirty="0" smtClean="0"/>
              <a:t>Distraction error is </a:t>
            </a:r>
            <a:r>
              <a:rPr lang="en-US" dirty="0" smtClean="0"/>
              <a:t>automatically eliminated by asking all questions and doing all tests from the </a:t>
            </a:r>
            <a:r>
              <a:rPr lang="en-US" dirty="0" smtClean="0"/>
              <a:t>EIS only. </a:t>
            </a:r>
            <a:endParaRPr lang="en-US" dirty="0" smtClean="0"/>
          </a:p>
          <a:p>
            <a:r>
              <a:rPr lang="en-US" dirty="0" smtClean="0"/>
              <a:t>Diagnostic anchoring can be reduced or eliminated by asking a question or doing a test, which if positive disproves the </a:t>
            </a:r>
            <a:r>
              <a:rPr lang="en-US" dirty="0" smtClean="0"/>
              <a:t>hypothesis</a:t>
            </a:r>
          </a:p>
          <a:p>
            <a:r>
              <a:rPr lang="en-US" dirty="0" smtClean="0"/>
              <a:t>Congruence bias is reduced by testing other possible diagnoses using </a:t>
            </a:r>
            <a:r>
              <a:rPr lang="en-US" dirty="0" err="1" smtClean="0"/>
              <a:t>DDx</a:t>
            </a:r>
            <a:endParaRPr lang="en-US" dirty="0" smtClean="0"/>
          </a:p>
          <a:p>
            <a:r>
              <a:rPr lang="en-US" dirty="0" smtClean="0"/>
              <a:t>Conservatism can only be countered by an act of will on your part.</a:t>
            </a:r>
            <a:endParaRPr lang="en-US" dirty="0"/>
          </a:p>
        </p:txBody>
      </p:sp>
      <p:sp>
        <p:nvSpPr>
          <p:cNvPr id="4" name="TextBox 3"/>
          <p:cNvSpPr txBox="1"/>
          <p:nvPr/>
        </p:nvSpPr>
        <p:spPr>
          <a:xfrm>
            <a:off x="609600" y="304800"/>
            <a:ext cx="2057400" cy="369332"/>
          </a:xfrm>
          <a:prstGeom prst="rect">
            <a:avLst/>
          </a:prstGeom>
          <a:noFill/>
        </p:spPr>
        <p:txBody>
          <a:bodyPr wrap="square" rtlCol="0">
            <a:spAutoFit/>
          </a:bodyPr>
          <a:lstStyle/>
          <a:p>
            <a:r>
              <a:rPr lang="en-US" dirty="0" smtClean="0"/>
              <a:t>SFHD</a:t>
            </a:r>
            <a:endParaRPr lang="en-US" dirty="0"/>
          </a:p>
        </p:txBody>
      </p:sp>
      <p:sp>
        <p:nvSpPr>
          <p:cNvPr id="5" name="Date Placeholder 4"/>
          <p:cNvSpPr>
            <a:spLocks noGrp="1"/>
          </p:cNvSpPr>
          <p:nvPr>
            <p:ph type="dt" sz="half" idx="10"/>
          </p:nvPr>
        </p:nvSpPr>
        <p:spPr/>
        <p:txBody>
          <a:bodyPr/>
          <a:lstStyle/>
          <a:p>
            <a:pPr>
              <a:defRPr/>
            </a:pPr>
            <a:fld id="{AB102F7A-82D3-46F8-9D8F-D05CD6B5985A}" type="datetime1">
              <a:rPr lang="en-US" smtClean="0"/>
              <a:t>11/5/2019</a:t>
            </a:fld>
            <a:endParaRPr lang="en-US"/>
          </a:p>
        </p:txBody>
      </p:sp>
      <p:sp>
        <p:nvSpPr>
          <p:cNvPr id="6" name="Slide Number Placeholder 5"/>
          <p:cNvSpPr>
            <a:spLocks noGrp="1"/>
          </p:cNvSpPr>
          <p:nvPr>
            <p:ph type="sldNum" sz="quarter" idx="12"/>
          </p:nvPr>
        </p:nvSpPr>
        <p:spPr/>
        <p:txBody>
          <a:bodyPr/>
          <a:lstStyle/>
          <a:p>
            <a:pPr>
              <a:defRPr/>
            </a:pPr>
            <a:fld id="{0D8E0484-7E8D-46F3-BD4C-CABE420F20D2}"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rtlCol="0">
            <a:normAutofit lnSpcReduction="10000"/>
          </a:bodyPr>
          <a:lstStyle/>
          <a:p>
            <a:pPr fontAlgn="auto">
              <a:spcAft>
                <a:spcPts val="0"/>
              </a:spcAft>
              <a:buFont typeface="Arial" pitchFamily="34" charset="0"/>
              <a:buChar char="•"/>
              <a:defRPr/>
            </a:pPr>
            <a:r>
              <a:rPr lang="en-US" dirty="0" smtClean="0"/>
              <a:t>To avoid premature satisfaction a more complete history is taken, which may also  be used to search for etiologies, and the usual differential examination is carried out but after the diagnosis has been made</a:t>
            </a:r>
          </a:p>
          <a:p>
            <a:pPr fontAlgn="auto">
              <a:spcAft>
                <a:spcPts val="0"/>
              </a:spcAft>
              <a:buFont typeface="Arial" pitchFamily="34" charset="0"/>
              <a:buChar char="•"/>
              <a:defRPr/>
            </a:pPr>
            <a:r>
              <a:rPr lang="en-US" dirty="0" smtClean="0"/>
              <a:t>If the extension of the examination refutes the diagnosis then it should also prove the replacement diagnosis but care must be taken to avoid anchoring bias so some deliberately non-supporting questions and tests are needed</a:t>
            </a:r>
            <a:endParaRPr lang="en-US" dirty="0"/>
          </a:p>
        </p:txBody>
      </p:sp>
      <p:sp>
        <p:nvSpPr>
          <p:cNvPr id="4" name="Slide Number Placeholder 3"/>
          <p:cNvSpPr>
            <a:spLocks noGrp="1"/>
          </p:cNvSpPr>
          <p:nvPr>
            <p:ph type="sldNum" sz="quarter" idx="12"/>
          </p:nvPr>
        </p:nvSpPr>
        <p:spPr/>
        <p:txBody>
          <a:bodyPr/>
          <a:lstStyle/>
          <a:p>
            <a:pPr>
              <a:defRPr/>
            </a:pPr>
            <a:fld id="{08692364-BCB0-4AF9-AC61-90A8A2B0908C}" type="slidenum">
              <a:rPr lang="en-US"/>
              <a:pPr>
                <a:defRPr/>
              </a:pPr>
              <a:t>44</a:t>
            </a:fld>
            <a:endParaRPr lang="en-US" dirty="0"/>
          </a:p>
        </p:txBody>
      </p:sp>
      <p:sp>
        <p:nvSpPr>
          <p:cNvPr id="6" name="Date Placeholder 5"/>
          <p:cNvSpPr>
            <a:spLocks noGrp="1"/>
          </p:cNvSpPr>
          <p:nvPr>
            <p:ph type="dt" sz="quarter" idx="10"/>
          </p:nvPr>
        </p:nvSpPr>
        <p:spPr/>
        <p:txBody>
          <a:bodyPr/>
          <a:lstStyle/>
          <a:p>
            <a:pPr>
              <a:defRPr/>
            </a:pPr>
            <a:fld id="{2A27F442-2783-421B-94FC-FA90688F95AC}" type="datetime1">
              <a:rPr lang="en-US" smtClean="0"/>
              <a:t>11/5/2019</a:t>
            </a:fld>
            <a:endParaRPr lang="en-US" dirty="0"/>
          </a:p>
        </p:txBody>
      </p:sp>
      <p:sp>
        <p:nvSpPr>
          <p:cNvPr id="7" name="Rectangle 6"/>
          <p:cNvSpPr/>
          <p:nvPr/>
        </p:nvSpPr>
        <p:spPr>
          <a:xfrm>
            <a:off x="762000" y="3810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0825" y="1246188"/>
          <a:ext cx="8643938" cy="4365625"/>
        </p:xfrm>
        <a:graphic>
          <a:graphicData uri="http://schemas.openxmlformats.org/presentationml/2006/ole">
            <p:oleObj spid="_x0000_s1026" name="WizFlow Flowchart" r:id="rId4" imgW="8643960" imgH="4365000" progId="">
              <p:embed/>
            </p:oleObj>
          </a:graphicData>
        </a:graphic>
      </p:graphicFrame>
      <p:sp>
        <p:nvSpPr>
          <p:cNvPr id="3" name="Rectangle 2"/>
          <p:cNvSpPr/>
          <p:nvPr/>
        </p:nvSpPr>
        <p:spPr>
          <a:xfrm>
            <a:off x="457200" y="381000"/>
            <a:ext cx="813043" cy="369332"/>
          </a:xfrm>
          <a:prstGeom prst="rect">
            <a:avLst/>
          </a:prstGeom>
        </p:spPr>
        <p:txBody>
          <a:bodyPr wrap="none">
            <a:spAutoFit/>
          </a:bodyPr>
          <a:lstStyle/>
          <a:p>
            <a:r>
              <a:rPr lang="en-US" dirty="0" smtClean="0"/>
              <a:t>SFHD</a:t>
            </a:r>
            <a:endParaRPr lang="en-US" dirty="0"/>
          </a:p>
        </p:txBody>
      </p:sp>
      <p:sp>
        <p:nvSpPr>
          <p:cNvPr id="4" name="Date Placeholder 3"/>
          <p:cNvSpPr>
            <a:spLocks noGrp="1"/>
          </p:cNvSpPr>
          <p:nvPr>
            <p:ph type="dt" sz="half" idx="10"/>
          </p:nvPr>
        </p:nvSpPr>
        <p:spPr/>
        <p:txBody>
          <a:bodyPr/>
          <a:lstStyle/>
          <a:p>
            <a:pPr>
              <a:defRPr/>
            </a:pPr>
            <a:fld id="{3A0021E4-E4DB-4153-97D3-0F410704EB0D}" type="datetime1">
              <a:rPr lang="en-US" smtClean="0"/>
              <a:t>11/5/2019</a:t>
            </a:fld>
            <a:endParaRPr lang="en-US"/>
          </a:p>
        </p:txBody>
      </p:sp>
      <p:sp>
        <p:nvSpPr>
          <p:cNvPr id="5" name="Slide Number Placeholder 4"/>
          <p:cNvSpPr>
            <a:spLocks noGrp="1"/>
          </p:cNvSpPr>
          <p:nvPr>
            <p:ph type="sldNum" sz="quarter" idx="12"/>
          </p:nvPr>
        </p:nvSpPr>
        <p:spPr/>
        <p:txBody>
          <a:bodyPr/>
          <a:lstStyle/>
          <a:p>
            <a:pPr>
              <a:defRPr/>
            </a:pPr>
            <a:fld id="{0CBC6F25-E50A-436B-864F-2621A011CDD1}"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01" name="Object 1"/>
          <p:cNvGraphicFramePr>
            <a:graphicFrameLocks noChangeAspect="1"/>
          </p:cNvGraphicFramePr>
          <p:nvPr/>
        </p:nvGraphicFramePr>
        <p:xfrm>
          <a:off x="170447" y="685800"/>
          <a:ext cx="8744953" cy="5334000"/>
        </p:xfrm>
        <a:graphic>
          <a:graphicData uri="http://schemas.openxmlformats.org/presentationml/2006/ole">
            <p:oleObj spid="_x0000_s102401" name="WizFlow Diagram" r:id="rId4" imgW="8758238" imgH="5314950" progId="">
              <p:embed/>
            </p:oleObj>
          </a:graphicData>
        </a:graphic>
      </p:graphicFrame>
      <p:sp>
        <p:nvSpPr>
          <p:cNvPr id="4" name="Rectangle 3"/>
          <p:cNvSpPr/>
          <p:nvPr/>
        </p:nvSpPr>
        <p:spPr>
          <a:xfrm>
            <a:off x="228600" y="304800"/>
            <a:ext cx="813043" cy="369332"/>
          </a:xfrm>
          <a:prstGeom prst="rect">
            <a:avLst/>
          </a:prstGeom>
        </p:spPr>
        <p:txBody>
          <a:bodyPr wrap="none">
            <a:spAutoFit/>
          </a:bodyPr>
          <a:lstStyle/>
          <a:p>
            <a:r>
              <a:rPr lang="en-US" dirty="0" smtClean="0"/>
              <a:t>SFHD</a:t>
            </a:r>
            <a:endParaRPr lang="en-US" dirty="0"/>
          </a:p>
        </p:txBody>
      </p:sp>
      <p:sp>
        <p:nvSpPr>
          <p:cNvPr id="5" name="Date Placeholder 4"/>
          <p:cNvSpPr>
            <a:spLocks noGrp="1"/>
          </p:cNvSpPr>
          <p:nvPr>
            <p:ph type="dt" sz="half" idx="10"/>
          </p:nvPr>
        </p:nvSpPr>
        <p:spPr/>
        <p:txBody>
          <a:bodyPr/>
          <a:lstStyle/>
          <a:p>
            <a:pPr>
              <a:defRPr/>
            </a:pPr>
            <a:fld id="{1B9BEA33-4017-4493-9A36-7997C680C3F2}" type="datetime1">
              <a:rPr lang="en-US" smtClean="0"/>
              <a:t>11/5/2019</a:t>
            </a:fld>
            <a:endParaRPr lang="en-US"/>
          </a:p>
        </p:txBody>
      </p:sp>
      <p:sp>
        <p:nvSpPr>
          <p:cNvPr id="6" name="Slide Number Placeholder 5"/>
          <p:cNvSpPr>
            <a:spLocks noGrp="1"/>
          </p:cNvSpPr>
          <p:nvPr>
            <p:ph type="sldNum" sz="quarter" idx="12"/>
          </p:nvPr>
        </p:nvSpPr>
        <p:spPr/>
        <p:txBody>
          <a:bodyPr/>
          <a:lstStyle/>
          <a:p>
            <a:pPr>
              <a:defRPr/>
            </a:pPr>
            <a:fld id="{0CBC6F25-E50A-436B-864F-2621A011CDD1}"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err="1" smtClean="0"/>
              <a:t>Eg</a:t>
            </a:r>
            <a:r>
              <a:rPr lang="en-US" dirty="0" smtClean="0"/>
              <a:t>. Lateral Elbow Pain</a:t>
            </a:r>
            <a:endParaRPr lang="en-US" dirty="0" smtClean="0"/>
          </a:p>
        </p:txBody>
      </p:sp>
      <p:sp>
        <p:nvSpPr>
          <p:cNvPr id="3" name="Content Placeholder 2"/>
          <p:cNvSpPr>
            <a:spLocks noGrp="1"/>
          </p:cNvSpPr>
          <p:nvPr>
            <p:ph idx="1"/>
          </p:nvPr>
        </p:nvSpPr>
        <p:spPr>
          <a:xfrm>
            <a:off x="457200" y="1295400"/>
            <a:ext cx="8229600" cy="5029200"/>
          </a:xfrm>
        </p:spPr>
        <p:txBody>
          <a:bodyPr rtlCol="0">
            <a:normAutofit fontScale="92500" lnSpcReduction="10000"/>
          </a:bodyPr>
          <a:lstStyle/>
          <a:p>
            <a:pPr fontAlgn="auto">
              <a:spcAft>
                <a:spcPts val="0"/>
              </a:spcAft>
              <a:buFont typeface="Arial" pitchFamily="34" charset="0"/>
              <a:buChar char="•"/>
              <a:defRPr/>
            </a:pPr>
            <a:r>
              <a:rPr lang="en-US" dirty="0" smtClean="0"/>
              <a:t>The patient reports isolated pain on the lateral side of the elbow </a:t>
            </a:r>
          </a:p>
          <a:p>
            <a:pPr fontAlgn="auto">
              <a:spcAft>
                <a:spcPts val="0"/>
              </a:spcAft>
              <a:buFont typeface="Arial" pitchFamily="34" charset="0"/>
              <a:buChar char="•"/>
              <a:defRPr/>
            </a:pPr>
            <a:r>
              <a:rPr lang="en-US" dirty="0" smtClean="0"/>
              <a:t>The therapist considers the tissues underlying the pain and the likelihood of each condition that can give such pain</a:t>
            </a:r>
          </a:p>
          <a:p>
            <a:pPr fontAlgn="auto">
              <a:spcAft>
                <a:spcPts val="0"/>
              </a:spcAft>
              <a:buFont typeface="Arial" pitchFamily="34" charset="0"/>
              <a:buChar char="•"/>
              <a:defRPr/>
            </a:pPr>
            <a:r>
              <a:rPr lang="en-US" dirty="0" smtClean="0"/>
              <a:t>Statistically the most likely condition is common extensor </a:t>
            </a:r>
            <a:r>
              <a:rPr lang="en-US" dirty="0" err="1" smtClean="0"/>
              <a:t>tendonopathy</a:t>
            </a:r>
            <a:r>
              <a:rPr lang="en-US" dirty="0" smtClean="0"/>
              <a:t> and this becomes H1</a:t>
            </a:r>
          </a:p>
          <a:p>
            <a:pPr fontAlgn="auto">
              <a:spcAft>
                <a:spcPts val="0"/>
              </a:spcAft>
              <a:buFont typeface="Arial" pitchFamily="34" charset="0"/>
              <a:buChar char="•"/>
              <a:defRPr/>
            </a:pPr>
            <a:r>
              <a:rPr lang="en-US" dirty="0" smtClean="0"/>
              <a:t>The </a:t>
            </a:r>
            <a:r>
              <a:rPr lang="en-US" dirty="0" smtClean="0"/>
              <a:t>Essential </a:t>
            </a:r>
            <a:r>
              <a:rPr lang="en-US" dirty="0" smtClean="0"/>
              <a:t>Illness </a:t>
            </a:r>
            <a:r>
              <a:rPr lang="en-US" dirty="0" smtClean="0"/>
              <a:t>Script </a:t>
            </a:r>
            <a:r>
              <a:rPr lang="en-US" dirty="0" smtClean="0"/>
              <a:t>for tennis elbow is accessed and the questions drawn from this; for example does using the hand or elbow cause the greatest pain</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AAF77F33-B2D5-423A-8BFE-9F594AED932B}" type="slidenum">
              <a:rPr lang="en-US"/>
              <a:pPr>
                <a:defRPr/>
              </a:pPr>
              <a:t>47</a:t>
            </a:fld>
            <a:endParaRPr lang="en-US" dirty="0"/>
          </a:p>
        </p:txBody>
      </p:sp>
      <p:sp>
        <p:nvSpPr>
          <p:cNvPr id="6" name="Date Placeholder 5"/>
          <p:cNvSpPr>
            <a:spLocks noGrp="1"/>
          </p:cNvSpPr>
          <p:nvPr>
            <p:ph type="dt" sz="quarter" idx="10"/>
          </p:nvPr>
        </p:nvSpPr>
        <p:spPr/>
        <p:txBody>
          <a:bodyPr/>
          <a:lstStyle/>
          <a:p>
            <a:pPr>
              <a:defRPr/>
            </a:pPr>
            <a:fld id="{3A5C50E7-911F-45A0-8994-A0CF568D048D}" type="datetime1">
              <a:rPr lang="en-US" smtClean="0"/>
              <a:t>11/5/2019</a:t>
            </a:fld>
            <a:endParaRPr lang="en-US" dirty="0"/>
          </a:p>
        </p:txBody>
      </p:sp>
      <p:sp>
        <p:nvSpPr>
          <p:cNvPr id="7" name="Rectangle 6"/>
          <p:cNvSpPr/>
          <p:nvPr/>
        </p:nvSpPr>
        <p:spPr>
          <a:xfrm>
            <a:off x="381000" y="3048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rtlCol="0">
            <a:normAutofit lnSpcReduction="10000"/>
          </a:bodyPr>
          <a:lstStyle/>
          <a:p>
            <a:pPr fontAlgn="auto">
              <a:spcAft>
                <a:spcPts val="0"/>
              </a:spcAft>
              <a:buFont typeface="Arial" pitchFamily="34" charset="0"/>
              <a:buChar char="•"/>
              <a:defRPr/>
            </a:pPr>
            <a:r>
              <a:rPr lang="en-US" dirty="0" smtClean="0"/>
              <a:t>If  the answer is gripping activities then H1 is strengthened and the next question from the EIS is asked the answer to which will either strengthen or weaken H1</a:t>
            </a:r>
          </a:p>
          <a:p>
            <a:pPr fontAlgn="auto">
              <a:spcAft>
                <a:spcPts val="0"/>
              </a:spcAft>
              <a:buFont typeface="Arial" pitchFamily="34" charset="0"/>
              <a:buChar char="•"/>
              <a:defRPr/>
            </a:pPr>
            <a:r>
              <a:rPr lang="en-US" dirty="0" smtClean="0"/>
              <a:t>If H1 is </a:t>
            </a:r>
            <a:r>
              <a:rPr lang="en-US" dirty="0" err="1" smtClean="0"/>
              <a:t>weakned</a:t>
            </a:r>
            <a:r>
              <a:rPr lang="en-US" dirty="0" smtClean="0"/>
              <a:t> by say pain on elbow movement rather than hand function then H2 may be </a:t>
            </a:r>
            <a:r>
              <a:rPr lang="en-US" dirty="0" err="1" smtClean="0"/>
              <a:t>articular</a:t>
            </a:r>
            <a:r>
              <a:rPr lang="en-US" dirty="0" smtClean="0"/>
              <a:t> dysfunction</a:t>
            </a:r>
          </a:p>
          <a:p>
            <a:pPr fontAlgn="auto">
              <a:spcAft>
                <a:spcPts val="0"/>
              </a:spcAft>
              <a:buFont typeface="Arial" pitchFamily="34" charset="0"/>
              <a:buChar char="•"/>
              <a:defRPr/>
            </a:pPr>
            <a:r>
              <a:rPr lang="en-US" dirty="0" smtClean="0"/>
              <a:t>The </a:t>
            </a:r>
            <a:r>
              <a:rPr lang="en-US" dirty="0" err="1" smtClean="0"/>
              <a:t>EssentiaI</a:t>
            </a:r>
            <a:r>
              <a:rPr lang="en-US" dirty="0" smtClean="0"/>
              <a:t> Illness script for </a:t>
            </a:r>
            <a:r>
              <a:rPr lang="en-US" dirty="0" err="1" smtClean="0"/>
              <a:t>articular</a:t>
            </a:r>
            <a:r>
              <a:rPr lang="en-US" dirty="0" smtClean="0"/>
              <a:t> dysfunction is accessed and questions from it asked</a:t>
            </a:r>
            <a:endParaRPr lang="en-US" dirty="0"/>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77A3E8A4-CEEF-4CE3-B54E-F1069226E65C}" type="slidenum">
              <a:rPr lang="en-US"/>
              <a:pPr>
                <a:defRPr/>
              </a:pPr>
              <a:t>48</a:t>
            </a:fld>
            <a:endParaRPr lang="en-US" dirty="0"/>
          </a:p>
        </p:txBody>
      </p:sp>
      <p:sp>
        <p:nvSpPr>
          <p:cNvPr id="6" name="Date Placeholder 5"/>
          <p:cNvSpPr>
            <a:spLocks noGrp="1"/>
          </p:cNvSpPr>
          <p:nvPr>
            <p:ph type="dt" sz="quarter" idx="10"/>
          </p:nvPr>
        </p:nvSpPr>
        <p:spPr/>
        <p:txBody>
          <a:bodyPr/>
          <a:lstStyle/>
          <a:p>
            <a:pPr>
              <a:defRPr/>
            </a:pPr>
            <a:fld id="{3B8B63DE-AADE-44BC-B4D5-4606A4EEE962}" type="datetime1">
              <a:rPr lang="en-US" smtClean="0"/>
              <a:t>11/5/2019</a:t>
            </a:fld>
            <a:endParaRPr lang="en-US" dirty="0"/>
          </a:p>
        </p:txBody>
      </p:sp>
      <p:sp>
        <p:nvSpPr>
          <p:cNvPr id="7" name="Rectangle 6"/>
          <p:cNvSpPr/>
          <p:nvPr/>
        </p:nvSpPr>
        <p:spPr>
          <a:xfrm>
            <a:off x="685800" y="3810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86400"/>
          </a:xfrm>
        </p:spPr>
        <p:txBody>
          <a:bodyPr rtlCol="0">
            <a:normAutofit lnSpcReduction="10000"/>
          </a:bodyPr>
          <a:lstStyle/>
          <a:p>
            <a:pPr fontAlgn="auto">
              <a:spcAft>
                <a:spcPts val="0"/>
              </a:spcAft>
              <a:buFont typeface="Arial" pitchFamily="34" charset="0"/>
              <a:buChar char="•"/>
              <a:defRPr/>
            </a:pPr>
            <a:r>
              <a:rPr lang="en-US" dirty="0" smtClean="0"/>
              <a:t>If  the answer is gripping activities then H1 is strengthened and the next question from the EIS is asked the answer to which will either strengthen or weaken H1. </a:t>
            </a:r>
          </a:p>
          <a:p>
            <a:pPr fontAlgn="auto">
              <a:spcAft>
                <a:spcPts val="0"/>
              </a:spcAft>
              <a:buFont typeface="Arial" pitchFamily="34" charset="0"/>
              <a:buChar char="•"/>
              <a:defRPr/>
            </a:pPr>
            <a:r>
              <a:rPr lang="en-US" dirty="0" smtClean="0"/>
              <a:t>If after asking all of the questions on the EIS, H1 is still strongly believed then the specific objective tests can be done, this includes isometric wrist extension and palpation along the tendon</a:t>
            </a:r>
          </a:p>
          <a:p>
            <a:pPr fontAlgn="auto">
              <a:spcAft>
                <a:spcPts val="0"/>
              </a:spcAft>
              <a:buFont typeface="Arial" pitchFamily="34" charset="0"/>
              <a:buChar char="•"/>
              <a:defRPr/>
            </a:pPr>
            <a:r>
              <a:rPr lang="en-US" dirty="0" smtClean="0"/>
              <a:t>If these two tests are positive then the EIS becomes the diagnosis </a:t>
            </a:r>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77A3E8A4-CEEF-4CE3-B54E-F1069226E65C}" type="slidenum">
              <a:rPr lang="en-US"/>
              <a:pPr>
                <a:defRPr/>
              </a:pPr>
              <a:t>49</a:t>
            </a:fld>
            <a:endParaRPr lang="en-US" dirty="0"/>
          </a:p>
        </p:txBody>
      </p:sp>
      <p:sp>
        <p:nvSpPr>
          <p:cNvPr id="6" name="Date Placeholder 5"/>
          <p:cNvSpPr>
            <a:spLocks noGrp="1"/>
          </p:cNvSpPr>
          <p:nvPr>
            <p:ph type="dt" sz="quarter" idx="10"/>
          </p:nvPr>
        </p:nvSpPr>
        <p:spPr/>
        <p:txBody>
          <a:bodyPr/>
          <a:lstStyle/>
          <a:p>
            <a:pPr>
              <a:defRPr/>
            </a:pPr>
            <a:fld id="{00DABA0E-E177-4319-B0C3-421553747499}" type="datetime1">
              <a:rPr lang="en-US" smtClean="0"/>
              <a:t>11/5/2019</a:t>
            </a:fld>
            <a:endParaRPr lang="en-US" dirty="0"/>
          </a:p>
        </p:txBody>
      </p:sp>
      <p:sp>
        <p:nvSpPr>
          <p:cNvPr id="7" name="Rectangle 6"/>
          <p:cNvSpPr/>
          <p:nvPr/>
        </p:nvSpPr>
        <p:spPr>
          <a:xfrm>
            <a:off x="533400" y="3048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429000"/>
          </a:xfrm>
        </p:spPr>
        <p:txBody>
          <a:bodyPr>
            <a:normAutofit/>
          </a:bodyPr>
          <a:lstStyle/>
          <a:p>
            <a:pPr algn="ctr">
              <a:buNone/>
            </a:pPr>
            <a:r>
              <a:rPr lang="en-US" sz="4000" b="1" dirty="0" smtClean="0"/>
              <a:t>All therapist </a:t>
            </a:r>
            <a:r>
              <a:rPr lang="en-US" sz="4000" b="1" dirty="0" smtClean="0"/>
              <a:t>MUST </a:t>
            </a:r>
            <a:r>
              <a:rPr lang="en-US" sz="4000" b="1" dirty="0" smtClean="0"/>
              <a:t>be </a:t>
            </a:r>
            <a:r>
              <a:rPr lang="en-US" sz="4000" b="1" dirty="0" smtClean="0"/>
              <a:t>able to make an uncomplicated pathoanatomical diagnosis regardless of their level of experience</a:t>
            </a:r>
            <a:endParaRPr lang="en-US" sz="4000" b="1" dirty="0"/>
          </a:p>
        </p:txBody>
      </p:sp>
      <p:sp>
        <p:nvSpPr>
          <p:cNvPr id="4" name="Slide Number Placeholder 3"/>
          <p:cNvSpPr>
            <a:spLocks noGrp="1"/>
          </p:cNvSpPr>
          <p:nvPr>
            <p:ph type="sldNum" sz="quarter" idx="12"/>
          </p:nvPr>
        </p:nvSpPr>
        <p:spPr/>
        <p:txBody>
          <a:bodyPr/>
          <a:lstStyle/>
          <a:p>
            <a:fld id="{BB9D9C57-38D2-4CF3-8F55-0AF44E3402FF}" type="slidenum">
              <a:rPr lang="en-US" smtClean="0"/>
              <a:pPr/>
              <a:t>5</a:t>
            </a:fld>
            <a:endParaRPr lang="en-US"/>
          </a:p>
        </p:txBody>
      </p:sp>
      <p:sp>
        <p:nvSpPr>
          <p:cNvPr id="5" name="Date Placeholder 4"/>
          <p:cNvSpPr>
            <a:spLocks noGrp="1"/>
          </p:cNvSpPr>
          <p:nvPr>
            <p:ph type="dt" sz="half" idx="10"/>
          </p:nvPr>
        </p:nvSpPr>
        <p:spPr/>
        <p:txBody>
          <a:bodyPr/>
          <a:lstStyle/>
          <a:p>
            <a:pPr>
              <a:defRPr/>
            </a:pPr>
            <a:fld id="{BE7DC12C-7291-4CB7-B31F-0FE8300165AC}" type="datetime1">
              <a:rPr lang="en-US" smtClean="0"/>
              <a:t>11/5/2019</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685800"/>
            <a:ext cx="8229600" cy="4724400"/>
          </a:xfrm>
        </p:spPr>
        <p:txBody>
          <a:bodyPr/>
          <a:lstStyle/>
          <a:p>
            <a:r>
              <a:rPr lang="en-US" dirty="0" smtClean="0"/>
              <a:t>Questions can now be asked and tests done to determine </a:t>
            </a:r>
            <a:r>
              <a:rPr lang="en-US" dirty="0" err="1" smtClean="0"/>
              <a:t>tendonosis</a:t>
            </a:r>
            <a:r>
              <a:rPr lang="en-US" dirty="0" smtClean="0"/>
              <a:t> vs. tendonitis, etiology and predispositions, the more complicated aspects of tennis elbow</a:t>
            </a:r>
          </a:p>
          <a:p>
            <a:r>
              <a:rPr lang="en-US" dirty="0" smtClean="0"/>
              <a:t>Once all of these are known a reasonable and individualized treatment plan can be implemented based on the diagnosis rather than on an often naïve, simplistic and imprecise classification system </a:t>
            </a:r>
          </a:p>
          <a:p>
            <a:endParaRPr lang="en-US" dirty="0" smtClean="0"/>
          </a:p>
        </p:txBody>
      </p:sp>
      <p:sp>
        <p:nvSpPr>
          <p:cNvPr id="4" name="Slide Number Placeholder 3"/>
          <p:cNvSpPr>
            <a:spLocks noGrp="1"/>
          </p:cNvSpPr>
          <p:nvPr>
            <p:ph type="sldNum" sz="quarter" idx="12"/>
          </p:nvPr>
        </p:nvSpPr>
        <p:spPr/>
        <p:txBody>
          <a:bodyPr/>
          <a:lstStyle/>
          <a:p>
            <a:pPr>
              <a:defRPr/>
            </a:pPr>
            <a:fld id="{D5E4778C-533F-4C18-8495-411904E1C9EA}" type="slidenum">
              <a:rPr lang="en-US"/>
              <a:pPr>
                <a:defRPr/>
              </a:pPr>
              <a:t>50</a:t>
            </a:fld>
            <a:endParaRPr lang="en-US" dirty="0"/>
          </a:p>
        </p:txBody>
      </p:sp>
      <p:sp>
        <p:nvSpPr>
          <p:cNvPr id="6" name="Date Placeholder 5"/>
          <p:cNvSpPr>
            <a:spLocks noGrp="1"/>
          </p:cNvSpPr>
          <p:nvPr>
            <p:ph type="dt" sz="quarter" idx="10"/>
          </p:nvPr>
        </p:nvSpPr>
        <p:spPr/>
        <p:txBody>
          <a:bodyPr/>
          <a:lstStyle/>
          <a:p>
            <a:pPr>
              <a:defRPr/>
            </a:pPr>
            <a:fld id="{AF582C40-E814-4856-8F59-2F11D37BBD54}" type="datetime1">
              <a:rPr lang="en-US" smtClean="0"/>
              <a:t>11/5/2019</a:t>
            </a:fld>
            <a:endParaRPr lang="en-US" dirty="0"/>
          </a:p>
        </p:txBody>
      </p:sp>
      <p:sp>
        <p:nvSpPr>
          <p:cNvPr id="7" name="Rectangle 6"/>
          <p:cNvSpPr/>
          <p:nvPr/>
        </p:nvSpPr>
        <p:spPr>
          <a:xfrm>
            <a:off x="381000" y="3048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685800"/>
            <a:ext cx="8229600" cy="4724400"/>
          </a:xfrm>
        </p:spPr>
        <p:txBody>
          <a:bodyPr/>
          <a:lstStyle/>
          <a:p>
            <a:r>
              <a:rPr lang="en-US" dirty="0" smtClean="0"/>
              <a:t>If H2 is supported those objective tests from its EIS, such as quadrant tests or the full biomechanical exam of the elbow</a:t>
            </a:r>
          </a:p>
          <a:p>
            <a:r>
              <a:rPr lang="en-US" dirty="0" smtClean="0"/>
              <a:t>If H1, </a:t>
            </a:r>
            <a:r>
              <a:rPr lang="en-US" dirty="0" err="1" smtClean="0"/>
              <a:t>tendonopathy</a:t>
            </a:r>
            <a:r>
              <a:rPr lang="en-US" dirty="0" smtClean="0"/>
              <a:t>, is upheld by the subjective and objective tests then palpating the tendon would be the disproving test</a:t>
            </a:r>
          </a:p>
          <a:p>
            <a:r>
              <a:rPr lang="en-US" dirty="0" smtClean="0"/>
              <a:t>Questions can be asked and tests done to determine </a:t>
            </a:r>
            <a:r>
              <a:rPr lang="en-US" dirty="0" err="1" smtClean="0"/>
              <a:t>tendonosis</a:t>
            </a:r>
            <a:r>
              <a:rPr lang="en-US" dirty="0" smtClean="0"/>
              <a:t> vs. tendonitis, etiology and predispositions including:</a:t>
            </a:r>
          </a:p>
          <a:p>
            <a:endParaRPr lang="en-US" dirty="0" smtClean="0"/>
          </a:p>
        </p:txBody>
      </p:sp>
      <p:sp>
        <p:nvSpPr>
          <p:cNvPr id="4" name="Slide Number Placeholder 3"/>
          <p:cNvSpPr>
            <a:spLocks noGrp="1"/>
          </p:cNvSpPr>
          <p:nvPr>
            <p:ph type="sldNum" sz="quarter" idx="12"/>
          </p:nvPr>
        </p:nvSpPr>
        <p:spPr/>
        <p:txBody>
          <a:bodyPr/>
          <a:lstStyle/>
          <a:p>
            <a:pPr>
              <a:defRPr/>
            </a:pPr>
            <a:fld id="{D5E4778C-533F-4C18-8495-411904E1C9EA}" type="slidenum">
              <a:rPr lang="en-US"/>
              <a:pPr>
                <a:defRPr/>
              </a:pPr>
              <a:t>51</a:t>
            </a:fld>
            <a:endParaRPr lang="en-US" dirty="0"/>
          </a:p>
        </p:txBody>
      </p:sp>
      <p:sp>
        <p:nvSpPr>
          <p:cNvPr id="6" name="Date Placeholder 5"/>
          <p:cNvSpPr>
            <a:spLocks noGrp="1"/>
          </p:cNvSpPr>
          <p:nvPr>
            <p:ph type="dt" sz="quarter" idx="10"/>
          </p:nvPr>
        </p:nvSpPr>
        <p:spPr/>
        <p:txBody>
          <a:bodyPr/>
          <a:lstStyle/>
          <a:p>
            <a:pPr>
              <a:defRPr/>
            </a:pPr>
            <a:fld id="{2C79C26D-5FC6-4DC9-AEAC-F62048E8FDEB}" type="datetime1">
              <a:rPr lang="en-US" smtClean="0"/>
              <a:t>11/5/2019</a:t>
            </a:fld>
            <a:endParaRPr lang="en-US" dirty="0"/>
          </a:p>
        </p:txBody>
      </p:sp>
      <p:sp>
        <p:nvSpPr>
          <p:cNvPr id="7" name="Rectangle 6"/>
          <p:cNvSpPr/>
          <p:nvPr/>
        </p:nvSpPr>
        <p:spPr>
          <a:xfrm>
            <a:off x="228600" y="2286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525963"/>
          </a:xfrm>
        </p:spPr>
        <p:txBody>
          <a:bodyPr rtlCol="0">
            <a:normAutofit lnSpcReduction="10000"/>
          </a:bodyPr>
          <a:lstStyle/>
          <a:p>
            <a:pPr fontAlgn="auto">
              <a:spcAft>
                <a:spcPts val="0"/>
              </a:spcAft>
              <a:buFont typeface="Arial" pitchFamily="34" charset="0"/>
              <a:buChar char="•"/>
              <a:defRPr/>
            </a:pPr>
            <a:r>
              <a:rPr lang="en-US" dirty="0" smtClean="0"/>
              <a:t>The neck and the rest of the upper limb can now be scanned and screened to see if there are any predisposing or etiological factors present</a:t>
            </a:r>
          </a:p>
          <a:p>
            <a:pPr fontAlgn="auto">
              <a:spcAft>
                <a:spcPts val="0"/>
              </a:spcAft>
              <a:buFont typeface="Arial" pitchFamily="34" charset="0"/>
              <a:buChar char="•"/>
              <a:defRPr/>
            </a:pPr>
            <a:r>
              <a:rPr lang="en-US" dirty="0" smtClean="0"/>
              <a:t>In short more time can be spent on the more complex aspects of the problem (level of inflammation, etiology and contributing remote pathologies etc.) when less time has to be spent on the diagnosis</a:t>
            </a:r>
            <a:endParaRPr lang="en-US" dirty="0"/>
          </a:p>
        </p:txBody>
      </p:sp>
      <p:sp>
        <p:nvSpPr>
          <p:cNvPr id="4" name="Slide Number Placeholder 3"/>
          <p:cNvSpPr>
            <a:spLocks noGrp="1"/>
          </p:cNvSpPr>
          <p:nvPr>
            <p:ph type="sldNum" sz="quarter" idx="12"/>
          </p:nvPr>
        </p:nvSpPr>
        <p:spPr/>
        <p:txBody>
          <a:bodyPr/>
          <a:lstStyle/>
          <a:p>
            <a:pPr>
              <a:defRPr/>
            </a:pPr>
            <a:fld id="{BC71D18F-679D-4C06-AEC7-52EB49408F69}" type="slidenum">
              <a:rPr lang="en-US"/>
              <a:pPr>
                <a:defRPr/>
              </a:pPr>
              <a:t>52</a:t>
            </a:fld>
            <a:endParaRPr lang="en-US" dirty="0"/>
          </a:p>
        </p:txBody>
      </p:sp>
      <p:sp>
        <p:nvSpPr>
          <p:cNvPr id="6" name="Date Placeholder 5"/>
          <p:cNvSpPr>
            <a:spLocks noGrp="1"/>
          </p:cNvSpPr>
          <p:nvPr>
            <p:ph type="dt" sz="quarter" idx="10"/>
          </p:nvPr>
        </p:nvSpPr>
        <p:spPr/>
        <p:txBody>
          <a:bodyPr/>
          <a:lstStyle/>
          <a:p>
            <a:pPr>
              <a:defRPr/>
            </a:pPr>
            <a:fld id="{8D9918C7-44A6-4202-836A-4BFCF9EBD671}" type="datetime1">
              <a:rPr lang="en-US" smtClean="0"/>
              <a:t>11/5/2019</a:t>
            </a:fld>
            <a:endParaRPr lang="en-US" dirty="0"/>
          </a:p>
        </p:txBody>
      </p:sp>
      <p:sp>
        <p:nvSpPr>
          <p:cNvPr id="7" name="Rectangle 6"/>
          <p:cNvSpPr/>
          <p:nvPr/>
        </p:nvSpPr>
        <p:spPr>
          <a:xfrm>
            <a:off x="457200" y="3810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1 4 hypothesis testing using tennis elbow.png"/>
          <p:cNvPicPr>
            <a:picLocks noChangeAspect="1"/>
          </p:cNvPicPr>
          <p:nvPr/>
        </p:nvPicPr>
        <p:blipFill>
          <a:blip r:embed="rId3" cstate="print"/>
          <a:stretch>
            <a:fillRect/>
          </a:stretch>
        </p:blipFill>
        <p:spPr>
          <a:xfrm>
            <a:off x="0" y="842636"/>
            <a:ext cx="9144000" cy="5172727"/>
          </a:xfrm>
          <a:prstGeom prst="rect">
            <a:avLst/>
          </a:prstGeom>
        </p:spPr>
      </p:pic>
      <p:sp>
        <p:nvSpPr>
          <p:cNvPr id="8" name="Rectangle 7"/>
          <p:cNvSpPr/>
          <p:nvPr/>
        </p:nvSpPr>
        <p:spPr>
          <a:xfrm>
            <a:off x="304800" y="381000"/>
            <a:ext cx="813043" cy="369332"/>
          </a:xfrm>
          <a:prstGeom prst="rect">
            <a:avLst/>
          </a:prstGeom>
        </p:spPr>
        <p:txBody>
          <a:bodyPr wrap="none">
            <a:spAutoFit/>
          </a:bodyPr>
          <a:lstStyle/>
          <a:p>
            <a:r>
              <a:rPr lang="en-US" dirty="0" smtClean="0"/>
              <a:t>SFHD</a:t>
            </a:r>
            <a:endParaRPr lang="en-US" dirty="0"/>
          </a:p>
        </p:txBody>
      </p:sp>
      <p:sp>
        <p:nvSpPr>
          <p:cNvPr id="9" name="Date Placeholder 8"/>
          <p:cNvSpPr>
            <a:spLocks noGrp="1"/>
          </p:cNvSpPr>
          <p:nvPr>
            <p:ph type="dt" sz="half" idx="10"/>
          </p:nvPr>
        </p:nvSpPr>
        <p:spPr/>
        <p:txBody>
          <a:bodyPr/>
          <a:lstStyle/>
          <a:p>
            <a:pPr>
              <a:defRPr/>
            </a:pPr>
            <a:fld id="{97C3F00E-F104-4397-B577-F92AF7434AB6}" type="datetime1">
              <a:rPr lang="en-US" smtClean="0"/>
              <a:t>11/5/2019</a:t>
            </a:fld>
            <a:endParaRPr lang="en-US"/>
          </a:p>
        </p:txBody>
      </p:sp>
      <p:sp>
        <p:nvSpPr>
          <p:cNvPr id="10" name="Slide Number Placeholder 9"/>
          <p:cNvSpPr>
            <a:spLocks noGrp="1"/>
          </p:cNvSpPr>
          <p:nvPr>
            <p:ph type="sldNum" sz="quarter" idx="12"/>
          </p:nvPr>
        </p:nvSpPr>
        <p:spPr/>
        <p:txBody>
          <a:bodyPr/>
          <a:lstStyle/>
          <a:p>
            <a:pPr>
              <a:defRPr/>
            </a:pPr>
            <a:fld id="{0D8E0484-7E8D-46F3-BD4C-CABE420F20D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Strengths and Weakness</a:t>
            </a:r>
          </a:p>
        </p:txBody>
      </p:sp>
      <p:sp>
        <p:nvSpPr>
          <p:cNvPr id="3" name="Content Placeholder 2"/>
          <p:cNvSpPr>
            <a:spLocks noGrp="1"/>
          </p:cNvSpPr>
          <p:nvPr>
            <p:ph idx="1"/>
          </p:nvPr>
        </p:nvSpPr>
        <p:spPr>
          <a:xfrm>
            <a:off x="533400" y="1295400"/>
            <a:ext cx="8229600" cy="5029200"/>
          </a:xfrm>
        </p:spPr>
        <p:txBody>
          <a:bodyPr rtlCol="0">
            <a:normAutofit/>
          </a:bodyPr>
          <a:lstStyle/>
          <a:p>
            <a:pPr fontAlgn="auto">
              <a:spcAft>
                <a:spcPts val="0"/>
              </a:spcAft>
              <a:buFont typeface="Arial" pitchFamily="34" charset="0"/>
              <a:buChar char="•"/>
              <a:defRPr/>
            </a:pPr>
            <a:r>
              <a:rPr lang="en-US" dirty="0" smtClean="0"/>
              <a:t>It is simple and easy to understand</a:t>
            </a:r>
          </a:p>
          <a:p>
            <a:pPr fontAlgn="auto">
              <a:spcAft>
                <a:spcPts val="0"/>
              </a:spcAft>
              <a:buFont typeface="Arial" pitchFamily="34" charset="0"/>
              <a:buChar char="•"/>
              <a:defRPr/>
            </a:pPr>
            <a:r>
              <a:rPr lang="en-US" dirty="0" smtClean="0"/>
              <a:t>It reduces the noise and improves the signal coming from the patient and so minimizes the potential for the clinician to become confused</a:t>
            </a:r>
          </a:p>
          <a:p>
            <a:pPr fontAlgn="auto">
              <a:spcAft>
                <a:spcPts val="0"/>
              </a:spcAft>
              <a:buFont typeface="Arial" pitchFamily="34" charset="0"/>
              <a:buChar char="•"/>
              <a:defRPr/>
            </a:pPr>
            <a:r>
              <a:rPr lang="en-US" dirty="0" smtClean="0"/>
              <a:t>There is a tendency to not change the H when required as this is seen as failure, but ex </a:t>
            </a:r>
            <a:r>
              <a:rPr lang="en-US" dirty="0" err="1" smtClean="0"/>
              <a:t>deficio</a:t>
            </a:r>
            <a:r>
              <a:rPr lang="en-US" dirty="0" smtClean="0"/>
              <a:t>, </a:t>
            </a:r>
            <a:r>
              <a:rPr lang="en-US" dirty="0" err="1" smtClean="0"/>
              <a:t>eruditio</a:t>
            </a:r>
            <a:r>
              <a:rPr lang="en-US" dirty="0" smtClean="0"/>
              <a:t> </a:t>
            </a:r>
            <a:r>
              <a:rPr lang="en-US" dirty="0" smtClean="0"/>
              <a:t>(but from a failure, well </a:t>
            </a:r>
            <a:r>
              <a:rPr lang="en-US" dirty="0" smtClean="0"/>
              <a:t>taught) </a:t>
            </a:r>
            <a:r>
              <a:rPr lang="en-US" dirty="0" smtClean="0"/>
              <a:t>everything </a:t>
            </a:r>
            <a:r>
              <a:rPr lang="en-US" dirty="0" smtClean="0"/>
              <a:t>is more authoritative with </a:t>
            </a:r>
            <a:r>
              <a:rPr lang="en-US" dirty="0" smtClean="0"/>
              <a:t>Latin, </a:t>
            </a:r>
            <a:r>
              <a:rPr lang="en-US" dirty="0" smtClean="0"/>
              <a:t>and this is not failure anyway</a:t>
            </a:r>
          </a:p>
        </p:txBody>
      </p:sp>
      <p:sp>
        <p:nvSpPr>
          <p:cNvPr id="4" name="Slide Number Placeholder 3"/>
          <p:cNvSpPr>
            <a:spLocks noGrp="1"/>
          </p:cNvSpPr>
          <p:nvPr>
            <p:ph type="sldNum" sz="quarter" idx="12"/>
          </p:nvPr>
        </p:nvSpPr>
        <p:spPr/>
        <p:txBody>
          <a:bodyPr/>
          <a:lstStyle/>
          <a:p>
            <a:pPr>
              <a:defRPr/>
            </a:pPr>
            <a:fld id="{DC3A5CEE-6B87-4487-B21A-D581C19DB990}" type="slidenum">
              <a:rPr lang="en-US"/>
              <a:pPr>
                <a:defRPr/>
              </a:pPr>
              <a:t>54</a:t>
            </a:fld>
            <a:endParaRPr lang="en-US" dirty="0"/>
          </a:p>
        </p:txBody>
      </p:sp>
      <p:sp>
        <p:nvSpPr>
          <p:cNvPr id="6" name="Date Placeholder 5"/>
          <p:cNvSpPr>
            <a:spLocks noGrp="1"/>
          </p:cNvSpPr>
          <p:nvPr>
            <p:ph type="dt" sz="quarter" idx="10"/>
          </p:nvPr>
        </p:nvSpPr>
        <p:spPr/>
        <p:txBody>
          <a:bodyPr/>
          <a:lstStyle/>
          <a:p>
            <a:pPr>
              <a:defRPr/>
            </a:pPr>
            <a:fld id="{4B52DE28-6641-4A32-87D2-24BD39FCB3F8}" type="datetime1">
              <a:rPr lang="en-US" smtClean="0"/>
              <a:t>11/5/2019</a:t>
            </a:fld>
            <a:endParaRPr lang="en-US" dirty="0"/>
          </a:p>
        </p:txBody>
      </p:sp>
      <p:sp>
        <p:nvSpPr>
          <p:cNvPr id="7" name="Rectangle 6"/>
          <p:cNvSpPr/>
          <p:nvPr/>
        </p:nvSpPr>
        <p:spPr>
          <a:xfrm>
            <a:off x="228600" y="3048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Strengths and Weakness</a:t>
            </a:r>
          </a:p>
        </p:txBody>
      </p:sp>
      <p:sp>
        <p:nvSpPr>
          <p:cNvPr id="3" name="Content Placeholder 2"/>
          <p:cNvSpPr>
            <a:spLocks noGrp="1"/>
          </p:cNvSpPr>
          <p:nvPr>
            <p:ph idx="1"/>
          </p:nvPr>
        </p:nvSpPr>
        <p:spPr>
          <a:xfrm>
            <a:off x="533400" y="1981200"/>
            <a:ext cx="8229600" cy="3352800"/>
          </a:xfrm>
        </p:spPr>
        <p:txBody>
          <a:bodyPr rtlCol="0">
            <a:normAutofit/>
          </a:bodyPr>
          <a:lstStyle/>
          <a:p>
            <a:pPr fontAlgn="auto">
              <a:spcAft>
                <a:spcPts val="0"/>
              </a:spcAft>
              <a:buFont typeface="Arial" pitchFamily="34" charset="0"/>
              <a:buChar char="•"/>
              <a:defRPr/>
            </a:pPr>
            <a:r>
              <a:rPr lang="en-US" dirty="0" smtClean="0"/>
              <a:t>It does not work well with atypical variants or where two different pathologies are generating symptoms</a:t>
            </a:r>
          </a:p>
          <a:p>
            <a:pPr fontAlgn="auto">
              <a:spcAft>
                <a:spcPts val="0"/>
              </a:spcAft>
              <a:buFont typeface="Arial" pitchFamily="34" charset="0"/>
              <a:buChar char="•"/>
              <a:defRPr/>
            </a:pPr>
            <a:r>
              <a:rPr lang="en-US" dirty="0" smtClean="0"/>
              <a:t>It is not as efficient nor </a:t>
            </a:r>
            <a:r>
              <a:rPr lang="en-US" dirty="0" smtClean="0"/>
              <a:t>as </a:t>
            </a:r>
            <a:r>
              <a:rPr lang="en-US" dirty="0" smtClean="0"/>
              <a:t>accurate as pattern recognition in the hands of an expert</a:t>
            </a:r>
          </a:p>
        </p:txBody>
      </p:sp>
      <p:sp>
        <p:nvSpPr>
          <p:cNvPr id="4" name="Slide Number Placeholder 3"/>
          <p:cNvSpPr>
            <a:spLocks noGrp="1"/>
          </p:cNvSpPr>
          <p:nvPr>
            <p:ph type="sldNum" sz="quarter" idx="12"/>
          </p:nvPr>
        </p:nvSpPr>
        <p:spPr/>
        <p:txBody>
          <a:bodyPr/>
          <a:lstStyle/>
          <a:p>
            <a:pPr>
              <a:defRPr/>
            </a:pPr>
            <a:fld id="{DC3A5CEE-6B87-4487-B21A-D581C19DB990}" type="slidenum">
              <a:rPr lang="en-US"/>
              <a:pPr>
                <a:defRPr/>
              </a:pPr>
              <a:t>55</a:t>
            </a:fld>
            <a:endParaRPr lang="en-US" dirty="0"/>
          </a:p>
        </p:txBody>
      </p:sp>
      <p:sp>
        <p:nvSpPr>
          <p:cNvPr id="6" name="Date Placeholder 5"/>
          <p:cNvSpPr>
            <a:spLocks noGrp="1"/>
          </p:cNvSpPr>
          <p:nvPr>
            <p:ph type="dt" sz="quarter" idx="10"/>
          </p:nvPr>
        </p:nvSpPr>
        <p:spPr/>
        <p:txBody>
          <a:bodyPr/>
          <a:lstStyle/>
          <a:p>
            <a:pPr>
              <a:defRPr/>
            </a:pPr>
            <a:fld id="{4E610483-DF58-4561-A07B-59A8DD39F0B3}" type="datetime1">
              <a:rPr lang="en-US" smtClean="0"/>
              <a:t>11/5/2019</a:t>
            </a:fld>
            <a:endParaRPr lang="en-US" dirty="0"/>
          </a:p>
        </p:txBody>
      </p:sp>
      <p:sp>
        <p:nvSpPr>
          <p:cNvPr id="7" name="Rectangle 6"/>
          <p:cNvSpPr/>
          <p:nvPr/>
        </p:nvSpPr>
        <p:spPr>
          <a:xfrm>
            <a:off x="228600" y="3048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The uncomplicated diagnosis should be easily available to non-experts and not a struggle</a:t>
            </a:r>
          </a:p>
          <a:p>
            <a:pPr fontAlgn="auto">
              <a:spcAft>
                <a:spcPts val="0"/>
              </a:spcAft>
              <a:buFont typeface="Arial" pitchFamily="34" charset="0"/>
              <a:buChar char="•"/>
              <a:defRPr/>
            </a:pPr>
            <a:r>
              <a:rPr lang="en-US" dirty="0" smtClean="0"/>
              <a:t>It mimics what experts do with pattern recognition, that is ask a few supporting questions and do a few tests, without the experience of expertise being required </a:t>
            </a:r>
          </a:p>
          <a:p>
            <a:pPr fontAlgn="auto">
              <a:spcAft>
                <a:spcPts val="0"/>
              </a:spcAft>
              <a:buFont typeface="Arial" pitchFamily="34" charset="0"/>
              <a:buChar char="•"/>
              <a:defRPr/>
            </a:pPr>
            <a:r>
              <a:rPr lang="en-US" dirty="0" smtClean="0"/>
              <a:t>But by completing all aspects of the examination after the diagnosis has been made it reduces bias and error</a:t>
            </a:r>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461CDF26-641D-42FC-AD81-14ADC2E0ABB7}" type="slidenum">
              <a:rPr lang="en-US"/>
              <a:pPr>
                <a:defRPr/>
              </a:pPr>
              <a:t>56</a:t>
            </a:fld>
            <a:endParaRPr lang="en-US" dirty="0"/>
          </a:p>
        </p:txBody>
      </p:sp>
      <p:sp>
        <p:nvSpPr>
          <p:cNvPr id="6" name="Date Placeholder 5"/>
          <p:cNvSpPr>
            <a:spLocks noGrp="1"/>
          </p:cNvSpPr>
          <p:nvPr>
            <p:ph type="dt" sz="quarter" idx="10"/>
          </p:nvPr>
        </p:nvSpPr>
        <p:spPr/>
        <p:txBody>
          <a:bodyPr/>
          <a:lstStyle/>
          <a:p>
            <a:pPr>
              <a:defRPr/>
            </a:pPr>
            <a:fld id="{B30F150A-F7E2-4E9D-8BA1-09D8D5802CC1}" type="datetime1">
              <a:rPr lang="en-US" smtClean="0"/>
              <a:t>11/5/2019</a:t>
            </a:fld>
            <a:endParaRPr lang="en-US" dirty="0"/>
          </a:p>
        </p:txBody>
      </p:sp>
      <p:sp>
        <p:nvSpPr>
          <p:cNvPr id="21510" name="TextBox 6"/>
          <p:cNvSpPr txBox="1">
            <a:spLocks noChangeArrowheads="1"/>
          </p:cNvSpPr>
          <p:nvPr/>
        </p:nvSpPr>
        <p:spPr bwMode="auto">
          <a:xfrm>
            <a:off x="1219200" y="685800"/>
            <a:ext cx="7086600" cy="769938"/>
          </a:xfrm>
          <a:prstGeom prst="rect">
            <a:avLst/>
          </a:prstGeom>
          <a:noFill/>
          <a:ln w="9525">
            <a:noFill/>
            <a:miter lim="800000"/>
            <a:headEnd/>
            <a:tailEnd/>
          </a:ln>
        </p:spPr>
        <p:txBody>
          <a:bodyPr>
            <a:spAutoFit/>
          </a:bodyPr>
          <a:lstStyle/>
          <a:p>
            <a:pPr algn="ctr"/>
            <a:r>
              <a:rPr lang="en-US" sz="4400">
                <a:latin typeface="Calibri" pitchFamily="34" charset="0"/>
              </a:rPr>
              <a:t>Summary</a:t>
            </a:r>
          </a:p>
        </p:txBody>
      </p:sp>
      <p:sp>
        <p:nvSpPr>
          <p:cNvPr id="7" name="Rectangle 6"/>
          <p:cNvSpPr/>
          <p:nvPr/>
        </p:nvSpPr>
        <p:spPr>
          <a:xfrm>
            <a:off x="228600" y="304800"/>
            <a:ext cx="813043" cy="369332"/>
          </a:xfrm>
          <a:prstGeom prst="rect">
            <a:avLst/>
          </a:prstGeom>
        </p:spPr>
        <p:txBody>
          <a:bodyPr wrap="none">
            <a:spAutoFit/>
          </a:bodyPr>
          <a:lstStyle/>
          <a:p>
            <a:r>
              <a:rPr lang="en-US" dirty="0" smtClean="0"/>
              <a:t>SFHD</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743200"/>
            <a:ext cx="5181600" cy="1858962"/>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Everything should be as simple as possible but no simpler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http://iconicphotos.files.wordpress.com/2009/06/einstein-tongue-jpg.jpeg"/>
          <p:cNvPicPr>
            <a:picLocks noChangeAspect="1" noChangeArrowheads="1"/>
          </p:cNvPicPr>
          <p:nvPr/>
        </p:nvPicPr>
        <p:blipFill>
          <a:blip r:embed="rId2" cstate="print"/>
          <a:srcRect t="5136"/>
          <a:stretch>
            <a:fillRect/>
          </a:stretch>
        </p:blipFill>
        <p:spPr bwMode="auto">
          <a:xfrm>
            <a:off x="5486400" y="1371600"/>
            <a:ext cx="3200400" cy="4221957"/>
          </a:xfrm>
          <a:prstGeom prst="rect">
            <a:avLst/>
          </a:prstGeom>
          <a:noFill/>
        </p:spPr>
      </p:pic>
      <p:sp>
        <p:nvSpPr>
          <p:cNvPr id="4" name="Slide Number Placeholder 3"/>
          <p:cNvSpPr>
            <a:spLocks noGrp="1"/>
          </p:cNvSpPr>
          <p:nvPr>
            <p:ph type="sldNum" sz="quarter" idx="12"/>
          </p:nvPr>
        </p:nvSpPr>
        <p:spPr>
          <a:xfrm>
            <a:off x="6553200" y="6280150"/>
            <a:ext cx="2133600" cy="365125"/>
          </a:xfrm>
        </p:spPr>
        <p:txBody>
          <a:bodyPr/>
          <a:lstStyle/>
          <a:p>
            <a:fld id="{4ED32BA3-E34B-4845-9A59-44F2EEB6FAF1}" type="slidenum">
              <a:rPr lang="en-US" smtClean="0"/>
              <a:pPr/>
              <a:t>57</a:t>
            </a:fld>
            <a:endParaRPr lang="en-US" dirty="0"/>
          </a:p>
        </p:txBody>
      </p:sp>
      <p:sp>
        <p:nvSpPr>
          <p:cNvPr id="5" name="Date Placeholder 4"/>
          <p:cNvSpPr>
            <a:spLocks noGrp="1"/>
          </p:cNvSpPr>
          <p:nvPr>
            <p:ph type="dt" sz="half" idx="10"/>
          </p:nvPr>
        </p:nvSpPr>
        <p:spPr/>
        <p:txBody>
          <a:bodyPr/>
          <a:lstStyle/>
          <a:p>
            <a:pPr>
              <a:defRPr/>
            </a:pPr>
            <a:fld id="{CEB4FBCF-919D-4F9F-9B2E-880B61EDC91A}" type="datetime1">
              <a:rPr lang="en-US" smtClean="0"/>
              <a:t>11/5/2019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dreamstime_5119845 why.jpg"/>
          <p:cNvPicPr>
            <a:picLocks noChangeAspect="1"/>
          </p:cNvPicPr>
          <p:nvPr/>
        </p:nvPicPr>
        <p:blipFill>
          <a:blip r:embed="rId3" cstate="print"/>
          <a:stretch>
            <a:fillRect/>
          </a:stretch>
        </p:blipFill>
        <p:spPr>
          <a:xfrm>
            <a:off x="7239000" y="4953000"/>
            <a:ext cx="1905000" cy="1905000"/>
          </a:xfrm>
          <a:prstGeom prst="ellipse">
            <a:avLst/>
          </a:prstGeom>
          <a:ln>
            <a:noFill/>
          </a:ln>
          <a:effectLst>
            <a:softEdge rad="112500"/>
          </a:effectLst>
        </p:spPr>
      </p:pic>
      <p:sp>
        <p:nvSpPr>
          <p:cNvPr id="2" name="Title 1"/>
          <p:cNvSpPr>
            <a:spLocks noGrp="1"/>
          </p:cNvSpPr>
          <p:nvPr>
            <p:ph type="title"/>
          </p:nvPr>
        </p:nvSpPr>
        <p:spPr>
          <a:xfrm>
            <a:off x="457200" y="-76200"/>
            <a:ext cx="8229600" cy="1143000"/>
          </a:xfrm>
        </p:spPr>
        <p:txBody>
          <a:bodyPr/>
          <a:lstStyle/>
          <a:p>
            <a:r>
              <a:rPr lang="en-US" dirty="0" smtClean="0"/>
              <a:t>Clinical Reasoning Definition</a:t>
            </a:r>
            <a:endParaRPr lang="en-US" dirty="0"/>
          </a:p>
        </p:txBody>
      </p:sp>
      <p:sp>
        <p:nvSpPr>
          <p:cNvPr id="5" name="TextBox 4"/>
          <p:cNvSpPr txBox="1"/>
          <p:nvPr/>
        </p:nvSpPr>
        <p:spPr>
          <a:xfrm>
            <a:off x="914400" y="1447800"/>
            <a:ext cx="7391400" cy="4524315"/>
          </a:xfrm>
          <a:prstGeom prst="rect">
            <a:avLst/>
          </a:prstGeom>
          <a:noFill/>
        </p:spPr>
        <p:txBody>
          <a:bodyPr wrap="square" rtlCol="0">
            <a:spAutoFit/>
          </a:bodyPr>
          <a:lstStyle/>
          <a:p>
            <a:endParaRPr lang="en-US" sz="3200" dirty="0"/>
          </a:p>
          <a:p>
            <a:pPr algn="ctr"/>
            <a:r>
              <a:rPr lang="en-US" sz="3200" dirty="0" smtClean="0"/>
              <a:t>Clinical Reasoning is a sub-set of Critical Reasoning which may be defined  as the logical and rational processing of previously held formal knowledge, current information about the particular case, and knowledge from  experience together with error reduction in the solving of a given problem. </a:t>
            </a:r>
          </a:p>
        </p:txBody>
      </p:sp>
      <p:sp>
        <p:nvSpPr>
          <p:cNvPr id="4" name="Slide Number Placeholder 3"/>
          <p:cNvSpPr>
            <a:spLocks noGrp="1"/>
          </p:cNvSpPr>
          <p:nvPr>
            <p:ph type="sldNum" sz="quarter" idx="12"/>
          </p:nvPr>
        </p:nvSpPr>
        <p:spPr/>
        <p:txBody>
          <a:bodyPr/>
          <a:lstStyle/>
          <a:p>
            <a:fld id="{4ED32BA3-E34B-4845-9A59-44F2EEB6FAF1}" type="slidenum">
              <a:rPr lang="en-US" smtClean="0"/>
              <a:pPr/>
              <a:t>6</a:t>
            </a:fld>
            <a:endParaRPr lang="en-US" dirty="0"/>
          </a:p>
        </p:txBody>
      </p:sp>
      <p:sp>
        <p:nvSpPr>
          <p:cNvPr id="6" name="Date Placeholder 5"/>
          <p:cNvSpPr>
            <a:spLocks noGrp="1"/>
          </p:cNvSpPr>
          <p:nvPr>
            <p:ph type="dt" sz="half" idx="10"/>
          </p:nvPr>
        </p:nvSpPr>
        <p:spPr/>
        <p:txBody>
          <a:bodyPr/>
          <a:lstStyle/>
          <a:p>
            <a:pPr>
              <a:defRPr/>
            </a:pPr>
            <a:fld id="{306C63B7-C24C-4A9A-A618-700C21C5F86B}" type="datetime1">
              <a:rPr lang="en-US" smtClean="0"/>
              <a:t>11/5/2019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604838" y="762000"/>
          <a:ext cx="7934325" cy="5686425"/>
        </p:xfrm>
        <a:graphic>
          <a:graphicData uri="http://schemas.openxmlformats.org/presentationml/2006/ole">
            <p:oleObj spid="_x0000_s34818" name="WizFlow Flowchart" r:id="rId4" imgW="9376200" imgH="6704280" progId="">
              <p:embed/>
            </p:oleObj>
          </a:graphicData>
        </a:graphic>
      </p:graphicFrame>
      <p:sp>
        <p:nvSpPr>
          <p:cNvPr id="3" name="Date Placeholder 2"/>
          <p:cNvSpPr>
            <a:spLocks noGrp="1"/>
          </p:cNvSpPr>
          <p:nvPr>
            <p:ph type="dt" sz="half" idx="10"/>
          </p:nvPr>
        </p:nvSpPr>
        <p:spPr/>
        <p:txBody>
          <a:bodyPr/>
          <a:lstStyle/>
          <a:p>
            <a:pPr>
              <a:defRPr/>
            </a:pPr>
            <a:fld id="{ACC717D2-3432-4DF9-9F15-9886EBE258CB}" type="datetime1">
              <a:rPr lang="en-US" smtClean="0"/>
              <a:t>11/5/2019</a:t>
            </a:fld>
            <a:endParaRPr lang="en-US"/>
          </a:p>
        </p:txBody>
      </p:sp>
      <p:sp>
        <p:nvSpPr>
          <p:cNvPr id="4" name="Slide Number Placeholder 3"/>
          <p:cNvSpPr>
            <a:spLocks noGrp="1"/>
          </p:cNvSpPr>
          <p:nvPr>
            <p:ph type="sldNum" sz="quarter" idx="12"/>
          </p:nvPr>
        </p:nvSpPr>
        <p:spPr/>
        <p:txBody>
          <a:bodyPr/>
          <a:lstStyle/>
          <a:p>
            <a:pPr>
              <a:defRPr/>
            </a:pPr>
            <a:fld id="{0CBC6F25-E50A-436B-864F-2621A011CDD1}"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914400" y="838200"/>
            <a:ext cx="7772400" cy="1470025"/>
          </a:xfrm>
        </p:spPr>
        <p:txBody>
          <a:bodyPr/>
          <a:lstStyle/>
          <a:p>
            <a:r>
              <a:rPr lang="en-US" smtClean="0"/>
              <a:t>Differential Diagnosis</a:t>
            </a:r>
          </a:p>
        </p:txBody>
      </p:sp>
      <p:sp>
        <p:nvSpPr>
          <p:cNvPr id="3" name="Subtitle 2"/>
          <p:cNvSpPr>
            <a:spLocks noGrp="1"/>
          </p:cNvSpPr>
          <p:nvPr>
            <p:ph type="subTitle" idx="1"/>
          </p:nvPr>
        </p:nvSpPr>
        <p:spPr>
          <a:xfrm>
            <a:off x="1524000" y="2057400"/>
            <a:ext cx="6400800" cy="4800600"/>
          </a:xfrm>
        </p:spPr>
        <p:txBody>
          <a:bodyPr rtlCol="0">
            <a:normAutofit lnSpcReduction="10000"/>
          </a:bodyPr>
          <a:lstStyle/>
          <a:p>
            <a:pPr fontAlgn="auto">
              <a:spcAft>
                <a:spcPts val="0"/>
              </a:spcAft>
              <a:buFont typeface="Arial" pitchFamily="34" charset="0"/>
              <a:buNone/>
              <a:defRPr/>
            </a:pPr>
            <a:r>
              <a:rPr lang="en-US" dirty="0" smtClean="0">
                <a:solidFill>
                  <a:schemeClr val="tx1"/>
                </a:solidFill>
              </a:rPr>
              <a:t>The selection of one diagnosis among two or more possibilities based on best available general and specific evidence including criterion, construct and other forms of validity, experience and data generated by and about the patient. It may also be defined as diagnosis by exclusion from a list of possibilities using the same criteria as above.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rtlCol="0">
            <a:normAutofit lnSpcReduction="10000"/>
          </a:bodyPr>
          <a:lstStyle/>
          <a:p>
            <a:pPr fontAlgn="auto">
              <a:spcAft>
                <a:spcPts val="0"/>
              </a:spcAft>
              <a:buFont typeface="Arial" pitchFamily="34" charset="0"/>
              <a:buChar char="•"/>
              <a:defRPr/>
            </a:pPr>
            <a:r>
              <a:rPr lang="en-US" dirty="0"/>
              <a:t>i</a:t>
            </a:r>
            <a:r>
              <a:rPr lang="en-US" dirty="0" smtClean="0"/>
              <a:t>t is important that we do not lose site of the fact that the only way we can innovate new techniques, models and philosophies is to understand what is happening with our patients and how our treatments help. Classification systems do not allow this and so should be eliminated from our approach</a:t>
            </a:r>
          </a:p>
          <a:p>
            <a:pPr fontAlgn="auto">
              <a:spcAft>
                <a:spcPts val="0"/>
              </a:spcAft>
              <a:buFont typeface="Arial" pitchFamily="34" charset="0"/>
              <a:buChar char="•"/>
              <a:defRPr/>
            </a:pPr>
            <a:r>
              <a:rPr lang="en-US" dirty="0" smtClean="0"/>
              <a:t>In addition the regression to a syndrome approach in which clusters of signs and symptoms rather than specific pathologies are used to determine treatment makes for </a:t>
            </a:r>
            <a:r>
              <a:rPr lang="en-US" dirty="0" err="1" smtClean="0"/>
              <a:t>dumbed</a:t>
            </a:r>
            <a:r>
              <a:rPr lang="en-US" dirty="0" smtClean="0"/>
              <a:t> </a:t>
            </a:r>
            <a:r>
              <a:rPr lang="en-US" dirty="0" smtClean="0"/>
              <a:t>down therapists</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2F35BB8D-7A65-4AD4-A050-738B443ED596}" type="slidenum">
              <a:rPr lang="en-US"/>
              <a:pPr>
                <a:defRPr/>
              </a:pPr>
              <a:t>9</a:t>
            </a:fld>
            <a:endParaRPr lang="en-US" dirty="0"/>
          </a:p>
        </p:txBody>
      </p:sp>
      <p:sp>
        <p:nvSpPr>
          <p:cNvPr id="6" name="Date Placeholder 5"/>
          <p:cNvSpPr>
            <a:spLocks noGrp="1"/>
          </p:cNvSpPr>
          <p:nvPr>
            <p:ph type="dt" sz="quarter" idx="10"/>
          </p:nvPr>
        </p:nvSpPr>
        <p:spPr/>
        <p:txBody>
          <a:bodyPr/>
          <a:lstStyle/>
          <a:p>
            <a:pPr>
              <a:defRPr/>
            </a:pPr>
            <a:fld id="{D384681F-2C66-42AF-A5A0-9998E6D69977}" type="datetime1">
              <a:rPr lang="en-US" smtClean="0"/>
              <a:t>11/5/2019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23624</TotalTime>
  <Words>4772</Words>
  <Application>Microsoft Office PowerPoint</Application>
  <PresentationFormat>On-screen Show (4:3)</PresentationFormat>
  <Paragraphs>403</Paragraphs>
  <Slides>57</Slides>
  <Notes>48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Office Theme</vt:lpstr>
      <vt:lpstr>WizFlow Flowchart</vt:lpstr>
      <vt:lpstr>WizFlow Diagram</vt:lpstr>
      <vt:lpstr>Slide 1</vt:lpstr>
      <vt:lpstr>Slide 2</vt:lpstr>
      <vt:lpstr>Script Focused Hypothetic Deductive Reasoning </vt:lpstr>
      <vt:lpstr>What’s New</vt:lpstr>
      <vt:lpstr>Slide 5</vt:lpstr>
      <vt:lpstr>Clinical Reasoning Definition</vt:lpstr>
      <vt:lpstr>Slide 7</vt:lpstr>
      <vt:lpstr>Differential Diagnosis</vt:lpstr>
      <vt:lpstr>Slide 9</vt:lpstr>
      <vt:lpstr>Non-pathoanatomical Diagnosis</vt:lpstr>
      <vt:lpstr>Clinical Reasoning Requirements</vt:lpstr>
      <vt:lpstr>Slide 12</vt:lpstr>
      <vt:lpstr>Slide 13</vt:lpstr>
      <vt:lpstr>Slide 14</vt:lpstr>
      <vt:lpstr>Slide 15</vt:lpstr>
      <vt:lpstr>Slide 16</vt:lpstr>
      <vt:lpstr>Pattern Recognition: Thin slicing </vt:lpstr>
      <vt:lpstr>Slide 18</vt:lpstr>
      <vt:lpstr>Slide 19</vt:lpstr>
      <vt:lpstr>Slide 20</vt:lpstr>
      <vt:lpstr>Strengths and Bias’</vt:lpstr>
      <vt:lpstr>Slide 22</vt:lpstr>
      <vt:lpstr>Hypothetic-deduction: the Ultimate Heuristic </vt:lpstr>
      <vt:lpstr>Slide 24</vt:lpstr>
      <vt:lpstr>Slide 25</vt:lpstr>
      <vt:lpstr>Slide 26</vt:lpstr>
      <vt:lpstr>Strengths and Weaknesses</vt:lpstr>
      <vt:lpstr>Slide 28</vt:lpstr>
      <vt:lpstr>Illness Scripts  </vt:lpstr>
      <vt:lpstr>Script Focused Hypothetic-Deduction (SF)</vt:lpstr>
      <vt:lpstr>Is it Possible to Use Thin Slicing </vt:lpstr>
      <vt:lpstr>Slide 32</vt:lpstr>
      <vt:lpstr>Essential Illness Scripts</vt:lpstr>
      <vt:lpstr>Essential Illness Script</vt:lpstr>
      <vt:lpstr>Example of EIS:  Lumbar Disc Herniation </vt:lpstr>
      <vt:lpstr>Developing the EIS</vt:lpstr>
      <vt:lpstr>Slide 37</vt:lpstr>
      <vt:lpstr>Slide 38</vt:lpstr>
      <vt:lpstr>Slide 39</vt:lpstr>
      <vt:lpstr>Script Focused  Hypothetic-deduction</vt:lpstr>
      <vt:lpstr>Slide 41</vt:lpstr>
      <vt:lpstr>Slide 42</vt:lpstr>
      <vt:lpstr>Bias and Error Reduction</vt:lpstr>
      <vt:lpstr>Slide 44</vt:lpstr>
      <vt:lpstr>Slide 45</vt:lpstr>
      <vt:lpstr>Slide 46</vt:lpstr>
      <vt:lpstr>Eg. Lateral Elbow Pain</vt:lpstr>
      <vt:lpstr>Slide 48</vt:lpstr>
      <vt:lpstr>Slide 49</vt:lpstr>
      <vt:lpstr>Slide 50</vt:lpstr>
      <vt:lpstr>Slide 51</vt:lpstr>
      <vt:lpstr>Slide 52</vt:lpstr>
      <vt:lpstr>Slide 53</vt:lpstr>
      <vt:lpstr>Strengths and Weakness</vt:lpstr>
      <vt:lpstr>Strengths and Weakness</vt:lpstr>
      <vt:lpstr>Slide 56</vt:lpstr>
      <vt:lpstr>Slide 57</vt:lpstr>
    </vt:vector>
  </TitlesOfParts>
  <Company>GROUP OFFICE MVP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 Focused Hypothetic-Deduction</dc:title>
  <dc:creator>Jim Meadows</dc:creator>
  <cp:lastModifiedBy>Jim</cp:lastModifiedBy>
  <cp:revision>174</cp:revision>
  <dcterms:created xsi:type="dcterms:W3CDTF">2010-06-16T16:09:35Z</dcterms:created>
  <dcterms:modified xsi:type="dcterms:W3CDTF">2019-11-05T16:17:35Z</dcterms:modified>
</cp:coreProperties>
</file>