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71" r:id="rId12"/>
    <p:sldId id="266" r:id="rId13"/>
    <p:sldId id="267" r:id="rId14"/>
    <p:sldId id="268" r:id="rId15"/>
    <p:sldId id="270"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BF2C0-E643-4AAE-A0AB-BA19634F8C43}" v="70" dt="2019-11-18T15:23:33.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80" d="100"/>
          <a:sy n="80" d="100"/>
        </p:scale>
        <p:origin x="1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F5127-5218-459C-8502-21DC9691CFD1}" type="datetimeFigureOut">
              <a:rPr lang="en-US" smtClean="0"/>
              <a:t>11/19/2019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64E7C-2C5C-4A6D-A937-84DE7EFBD7D5}" type="slidenum">
              <a:rPr lang="en-US" smtClean="0"/>
              <a:t>‹#›</a:t>
            </a:fld>
            <a:endParaRPr lang="en-US"/>
          </a:p>
        </p:txBody>
      </p:sp>
    </p:spTree>
    <p:extLst>
      <p:ext uri="{BB962C8B-B14F-4D97-AF65-F5344CB8AC3E}">
        <p14:creationId xmlns:p14="http://schemas.microsoft.com/office/powerpoint/2010/main" val="319482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Canadian Head Rules is a protocol with high Sensitivity so that you can exclude serious injuries by excluding the need for CT scanning. If any of the green variables are present a CT is necessary. So if none are present the probability of a serious skeletal or neurological injury is small. The Canadian rules is better than the NEXUS and New Orleans in that it has a specificity than the NO and is more pertinent to us than the NEXUS which is more aimed at the ER with such things distracting injuries and intoxication. </a:t>
            </a:r>
          </a:p>
        </p:txBody>
      </p:sp>
      <p:sp>
        <p:nvSpPr>
          <p:cNvPr id="4" name="Slide Number Placeholder 3"/>
          <p:cNvSpPr>
            <a:spLocks noGrp="1"/>
          </p:cNvSpPr>
          <p:nvPr>
            <p:ph type="sldNum" sz="quarter" idx="5"/>
          </p:nvPr>
        </p:nvSpPr>
        <p:spPr/>
        <p:txBody>
          <a:bodyPr/>
          <a:lstStyle/>
          <a:p>
            <a:fld id="{AC264E7C-2C5C-4A6D-A937-84DE7EFBD7D5}" type="slidenum">
              <a:rPr lang="en-US" smtClean="0"/>
              <a:t>1</a:t>
            </a:fld>
            <a:endParaRPr lang="en-US" dirty="0"/>
          </a:p>
        </p:txBody>
      </p:sp>
    </p:spTree>
    <p:extLst>
      <p:ext uri="{BB962C8B-B14F-4D97-AF65-F5344CB8AC3E}">
        <p14:creationId xmlns:p14="http://schemas.microsoft.com/office/powerpoint/2010/main" val="141123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discussing the relationship between the headache and the dizziness. Headache is the second most common symptom of traumatic VBI and is almost as common as dizziness. </a:t>
            </a:r>
          </a:p>
        </p:txBody>
      </p:sp>
      <p:sp>
        <p:nvSpPr>
          <p:cNvPr id="4" name="Slide Number Placeholder 3"/>
          <p:cNvSpPr>
            <a:spLocks noGrp="1"/>
          </p:cNvSpPr>
          <p:nvPr>
            <p:ph type="sldNum" sz="quarter" idx="5"/>
          </p:nvPr>
        </p:nvSpPr>
        <p:spPr/>
        <p:txBody>
          <a:bodyPr/>
          <a:lstStyle/>
          <a:p>
            <a:fld id="{AC264E7C-2C5C-4A6D-A937-84DE7EFBD7D5}" type="slidenum">
              <a:rPr lang="en-US" smtClean="0"/>
              <a:t>10</a:t>
            </a:fld>
            <a:endParaRPr lang="en-US"/>
          </a:p>
        </p:txBody>
      </p:sp>
    </p:spTree>
    <p:extLst>
      <p:ext uri="{BB962C8B-B14F-4D97-AF65-F5344CB8AC3E}">
        <p14:creationId xmlns:p14="http://schemas.microsoft.com/office/powerpoint/2010/main" val="2643493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a suggested exam sequence for those suffering from non-neurological symptoms of VBI, primarily headache and/or dizziness. </a:t>
            </a:r>
          </a:p>
        </p:txBody>
      </p:sp>
      <p:sp>
        <p:nvSpPr>
          <p:cNvPr id="4" name="Slide Number Placeholder 3"/>
          <p:cNvSpPr>
            <a:spLocks noGrp="1"/>
          </p:cNvSpPr>
          <p:nvPr>
            <p:ph type="sldNum" sz="quarter" idx="5"/>
          </p:nvPr>
        </p:nvSpPr>
        <p:spPr/>
        <p:txBody>
          <a:bodyPr/>
          <a:lstStyle/>
          <a:p>
            <a:fld id="{AC264E7C-2C5C-4A6D-A937-84DE7EFBD7D5}" type="slidenum">
              <a:rPr lang="en-US" smtClean="0"/>
              <a:t>11</a:t>
            </a:fld>
            <a:endParaRPr lang="en-US" dirty="0"/>
          </a:p>
        </p:txBody>
      </p:sp>
    </p:spTree>
    <p:extLst>
      <p:ext uri="{BB962C8B-B14F-4D97-AF65-F5344CB8AC3E}">
        <p14:creationId xmlns:p14="http://schemas.microsoft.com/office/powerpoint/2010/main" val="182145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process of progressive minimized de </a:t>
            </a:r>
            <a:r>
              <a:rPr lang="en-US" dirty="0" err="1"/>
              <a:t>Klyne</a:t>
            </a:r>
            <a:r>
              <a:rPr lang="en-US" dirty="0"/>
              <a:t> testing. The first test is to reproduce the symptoms, the second phase is to differentiate the symptom and third is to take action. </a:t>
            </a:r>
          </a:p>
        </p:txBody>
      </p:sp>
      <p:sp>
        <p:nvSpPr>
          <p:cNvPr id="4" name="Slide Number Placeholder 3"/>
          <p:cNvSpPr>
            <a:spLocks noGrp="1"/>
          </p:cNvSpPr>
          <p:nvPr>
            <p:ph type="sldNum" sz="quarter" idx="5"/>
          </p:nvPr>
        </p:nvSpPr>
        <p:spPr/>
        <p:txBody>
          <a:bodyPr/>
          <a:lstStyle/>
          <a:p>
            <a:fld id="{AC264E7C-2C5C-4A6D-A937-84DE7EFBD7D5}" type="slidenum">
              <a:rPr lang="en-US" smtClean="0"/>
              <a:t>13</a:t>
            </a:fld>
            <a:endParaRPr lang="en-US"/>
          </a:p>
        </p:txBody>
      </p:sp>
    </p:spTree>
    <p:extLst>
      <p:ext uri="{BB962C8B-B14F-4D97-AF65-F5344CB8AC3E}">
        <p14:creationId xmlns:p14="http://schemas.microsoft.com/office/powerpoint/2010/main" val="18279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PMdK</a:t>
            </a:r>
            <a:r>
              <a:rPr lang="en-US" dirty="0"/>
              <a:t> examination is for those patients that you are somewhat concerned about because they have either headache or dizziness. The point is to keep the neck movements to a minimum initially and gradually progress them as each proves not produce the symptoms. The differentiation tests are the CNX, </a:t>
            </a:r>
            <a:r>
              <a:rPr lang="en-US" dirty="0" err="1"/>
              <a:t>Hautards</a:t>
            </a:r>
            <a:r>
              <a:rPr lang="en-US" dirty="0"/>
              <a:t> and body rotation, these are done immediately when a reproduction test causes headache or dizziness and are done in the same position of the positive reproduction test. If the exam fails to produce the symptom then it’s up to you where you go from there but a second opinion would be in order. </a:t>
            </a:r>
          </a:p>
        </p:txBody>
      </p:sp>
      <p:sp>
        <p:nvSpPr>
          <p:cNvPr id="4" name="Slide Number Placeholder 3"/>
          <p:cNvSpPr>
            <a:spLocks noGrp="1"/>
          </p:cNvSpPr>
          <p:nvPr>
            <p:ph type="sldNum" sz="quarter" idx="5"/>
          </p:nvPr>
        </p:nvSpPr>
        <p:spPr/>
        <p:txBody>
          <a:bodyPr/>
          <a:lstStyle/>
          <a:p>
            <a:fld id="{AC264E7C-2C5C-4A6D-A937-84DE7EFBD7D5}" type="slidenum">
              <a:rPr lang="en-US" smtClean="0"/>
              <a:t>14</a:t>
            </a:fld>
            <a:endParaRPr lang="en-US"/>
          </a:p>
        </p:txBody>
      </p:sp>
    </p:spTree>
    <p:extLst>
      <p:ext uri="{BB962C8B-B14F-4D97-AF65-F5344CB8AC3E}">
        <p14:creationId xmlns:p14="http://schemas.microsoft.com/office/powerpoint/2010/main" val="3927872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reddish (red, orange, pink </a:t>
            </a:r>
            <a:r>
              <a:rPr lang="en-US" dirty="0" err="1"/>
              <a:t>etc</a:t>
            </a:r>
            <a:r>
              <a:rPr lang="en-US" dirty="0"/>
              <a:t>) flags related to headache and dizziness. </a:t>
            </a:r>
          </a:p>
        </p:txBody>
      </p:sp>
      <p:sp>
        <p:nvSpPr>
          <p:cNvPr id="4" name="Slide Number Placeholder 3"/>
          <p:cNvSpPr>
            <a:spLocks noGrp="1"/>
          </p:cNvSpPr>
          <p:nvPr>
            <p:ph type="sldNum" sz="quarter" idx="5"/>
          </p:nvPr>
        </p:nvSpPr>
        <p:spPr/>
        <p:txBody>
          <a:bodyPr/>
          <a:lstStyle/>
          <a:p>
            <a:fld id="{AC264E7C-2C5C-4A6D-A937-84DE7EFBD7D5}" type="slidenum">
              <a:rPr lang="en-US" smtClean="0"/>
              <a:t>15</a:t>
            </a:fld>
            <a:endParaRPr lang="en-US"/>
          </a:p>
        </p:txBody>
      </p:sp>
    </p:spTree>
    <p:extLst>
      <p:ext uri="{BB962C8B-B14F-4D97-AF65-F5344CB8AC3E}">
        <p14:creationId xmlns:p14="http://schemas.microsoft.com/office/powerpoint/2010/main" val="365240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4E7C-2C5C-4A6D-A937-84DE7EFBD7D5}" type="slidenum">
              <a:rPr lang="en-US" smtClean="0"/>
              <a:t>16</a:t>
            </a:fld>
            <a:endParaRPr lang="en-US"/>
          </a:p>
        </p:txBody>
      </p:sp>
    </p:spTree>
    <p:extLst>
      <p:ext uri="{BB962C8B-B14F-4D97-AF65-F5344CB8AC3E}">
        <p14:creationId xmlns:p14="http://schemas.microsoft.com/office/powerpoint/2010/main" val="59134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similar to the head injury rules the Canadian </a:t>
            </a:r>
            <a:r>
              <a:rPr lang="en-US" dirty="0" err="1"/>
              <a:t>Cspine</a:t>
            </a:r>
            <a:r>
              <a:rPr lang="en-US" dirty="0"/>
              <a:t> protocol determines if imaging is necessary and by </a:t>
            </a:r>
            <a:r>
              <a:rPr lang="en-US" dirty="0" err="1"/>
              <a:t>correleation</a:t>
            </a:r>
            <a:r>
              <a:rPr lang="en-US" dirty="0"/>
              <a:t> if a serious injury is absent. High specificity ensures that serious conditions are excluded by the absence of any one of the variables in the center lane. </a:t>
            </a:r>
          </a:p>
        </p:txBody>
      </p:sp>
      <p:sp>
        <p:nvSpPr>
          <p:cNvPr id="4" name="Slide Number Placeholder 3"/>
          <p:cNvSpPr>
            <a:spLocks noGrp="1"/>
          </p:cNvSpPr>
          <p:nvPr>
            <p:ph type="sldNum" sz="quarter" idx="5"/>
          </p:nvPr>
        </p:nvSpPr>
        <p:spPr/>
        <p:txBody>
          <a:bodyPr/>
          <a:lstStyle/>
          <a:p>
            <a:fld id="{AC264E7C-2C5C-4A6D-A937-84DE7EFBD7D5}" type="slidenum">
              <a:rPr lang="en-US" smtClean="0"/>
              <a:t>2</a:t>
            </a:fld>
            <a:endParaRPr lang="en-US"/>
          </a:p>
        </p:txBody>
      </p:sp>
    </p:spTree>
    <p:extLst>
      <p:ext uri="{BB962C8B-B14F-4D97-AF65-F5344CB8AC3E}">
        <p14:creationId xmlns:p14="http://schemas.microsoft.com/office/powerpoint/2010/main" val="371604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t>
            </a:r>
            <a:r>
              <a:rPr lang="en-US" dirty="0" err="1"/>
              <a:t>imagaing</a:t>
            </a:r>
            <a:r>
              <a:rPr lang="en-US" dirty="0"/>
              <a:t> necessary in an ankle foot injury. The Ottawa Ankle/foot Rule protocol says not if there are no risk factors listed above. If imaging is unnecessary then a serious injury is absent and physical therapy is OK. </a:t>
            </a:r>
          </a:p>
        </p:txBody>
      </p:sp>
      <p:sp>
        <p:nvSpPr>
          <p:cNvPr id="4" name="Slide Number Placeholder 3"/>
          <p:cNvSpPr>
            <a:spLocks noGrp="1"/>
          </p:cNvSpPr>
          <p:nvPr>
            <p:ph type="sldNum" sz="quarter" idx="5"/>
          </p:nvPr>
        </p:nvSpPr>
        <p:spPr/>
        <p:txBody>
          <a:bodyPr/>
          <a:lstStyle/>
          <a:p>
            <a:fld id="{AC264E7C-2C5C-4A6D-A937-84DE7EFBD7D5}" type="slidenum">
              <a:rPr lang="en-US" smtClean="0"/>
              <a:t>3</a:t>
            </a:fld>
            <a:endParaRPr lang="en-US"/>
          </a:p>
        </p:txBody>
      </p:sp>
    </p:spTree>
    <p:extLst>
      <p:ext uri="{BB962C8B-B14F-4D97-AF65-F5344CB8AC3E}">
        <p14:creationId xmlns:p14="http://schemas.microsoft.com/office/powerpoint/2010/main" val="229633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any of the five factors are present there is a real chance of serious damage and imaging is required. If not then you are good to go with physical therapy.</a:t>
            </a:r>
          </a:p>
        </p:txBody>
      </p:sp>
      <p:sp>
        <p:nvSpPr>
          <p:cNvPr id="4" name="Slide Number Placeholder 3"/>
          <p:cNvSpPr>
            <a:spLocks noGrp="1"/>
          </p:cNvSpPr>
          <p:nvPr>
            <p:ph type="sldNum" sz="quarter" idx="5"/>
          </p:nvPr>
        </p:nvSpPr>
        <p:spPr/>
        <p:txBody>
          <a:bodyPr/>
          <a:lstStyle/>
          <a:p>
            <a:fld id="{AC264E7C-2C5C-4A6D-A937-84DE7EFBD7D5}" type="slidenum">
              <a:rPr lang="en-US" smtClean="0"/>
              <a:t>4</a:t>
            </a:fld>
            <a:endParaRPr lang="en-US"/>
          </a:p>
        </p:txBody>
      </p:sp>
    </p:spTree>
    <p:extLst>
      <p:ext uri="{BB962C8B-B14F-4D97-AF65-F5344CB8AC3E}">
        <p14:creationId xmlns:p14="http://schemas.microsoft.com/office/powerpoint/2010/main" val="187905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whether vertigo is centrally or peripherally caused. The main initial indicators for central causation are; associated with neurological symptoms (definite) or headache; mild to moderate severity; persistence; alternating. </a:t>
            </a:r>
          </a:p>
        </p:txBody>
      </p:sp>
      <p:sp>
        <p:nvSpPr>
          <p:cNvPr id="4" name="Slide Number Placeholder 3"/>
          <p:cNvSpPr>
            <a:spLocks noGrp="1"/>
          </p:cNvSpPr>
          <p:nvPr>
            <p:ph type="sldNum" sz="quarter" idx="5"/>
          </p:nvPr>
        </p:nvSpPr>
        <p:spPr/>
        <p:txBody>
          <a:bodyPr/>
          <a:lstStyle/>
          <a:p>
            <a:fld id="{AC264E7C-2C5C-4A6D-A937-84DE7EFBD7D5}" type="slidenum">
              <a:rPr lang="en-US" smtClean="0"/>
              <a:t>5</a:t>
            </a:fld>
            <a:endParaRPr lang="en-US"/>
          </a:p>
        </p:txBody>
      </p:sp>
    </p:spTree>
    <p:extLst>
      <p:ext uri="{BB962C8B-B14F-4D97-AF65-F5344CB8AC3E}">
        <p14:creationId xmlns:p14="http://schemas.microsoft.com/office/powerpoint/2010/main" val="1671736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64E7C-2C5C-4A6D-A937-84DE7EFBD7D5}" type="slidenum">
              <a:rPr lang="en-US" smtClean="0"/>
              <a:t>6</a:t>
            </a:fld>
            <a:endParaRPr lang="en-US"/>
          </a:p>
        </p:txBody>
      </p:sp>
    </p:spTree>
    <p:extLst>
      <p:ext uri="{BB962C8B-B14F-4D97-AF65-F5344CB8AC3E}">
        <p14:creationId xmlns:p14="http://schemas.microsoft.com/office/powerpoint/2010/main" val="305962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Headache is a major symptom that may indicate a serious pathology so it is necessary to ensure that it is appropriate for treatment by us. The problem with migraine is that it is variable in it’s presentation. You can have migraine with headache or without headache and with or without aura. The common link with migraine headache is that it is severe, disabling, aggravated )by body movement and associated with photo or </a:t>
            </a:r>
            <a:r>
              <a:rPr lang="en-US" dirty="0" err="1"/>
              <a:t>sonophobia</a:t>
            </a:r>
            <a:r>
              <a:rPr lang="en-US" dirty="0"/>
              <a:t> (hypersensitivity). The diagnosis of migraine should not be made unless the patient has survived at least six previous episodes. </a:t>
            </a:r>
          </a:p>
        </p:txBody>
      </p:sp>
      <p:sp>
        <p:nvSpPr>
          <p:cNvPr id="4" name="Slide Number Placeholder 3"/>
          <p:cNvSpPr>
            <a:spLocks noGrp="1"/>
          </p:cNvSpPr>
          <p:nvPr>
            <p:ph type="sldNum" sz="quarter" idx="5"/>
          </p:nvPr>
        </p:nvSpPr>
        <p:spPr/>
        <p:txBody>
          <a:bodyPr/>
          <a:lstStyle/>
          <a:p>
            <a:fld id="{AC264E7C-2C5C-4A6D-A937-84DE7EFBD7D5}" type="slidenum">
              <a:rPr lang="en-US" smtClean="0"/>
              <a:t>7</a:t>
            </a:fld>
            <a:endParaRPr lang="en-US"/>
          </a:p>
        </p:txBody>
      </p:sp>
    </p:spTree>
    <p:extLst>
      <p:ext uri="{BB962C8B-B14F-4D97-AF65-F5344CB8AC3E}">
        <p14:creationId xmlns:p14="http://schemas.microsoft.com/office/powerpoint/2010/main" val="1306847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of looking at headaches</a:t>
            </a:r>
          </a:p>
        </p:txBody>
      </p:sp>
      <p:sp>
        <p:nvSpPr>
          <p:cNvPr id="4" name="Slide Number Placeholder 3"/>
          <p:cNvSpPr>
            <a:spLocks noGrp="1"/>
          </p:cNvSpPr>
          <p:nvPr>
            <p:ph type="sldNum" sz="quarter" idx="5"/>
          </p:nvPr>
        </p:nvSpPr>
        <p:spPr/>
        <p:txBody>
          <a:bodyPr/>
          <a:lstStyle/>
          <a:p>
            <a:fld id="{AC264E7C-2C5C-4A6D-A937-84DE7EFBD7D5}" type="slidenum">
              <a:rPr lang="en-US" smtClean="0"/>
              <a:t>8</a:t>
            </a:fld>
            <a:endParaRPr lang="en-US"/>
          </a:p>
        </p:txBody>
      </p:sp>
    </p:spTree>
    <p:extLst>
      <p:ext uri="{BB962C8B-B14F-4D97-AF65-F5344CB8AC3E}">
        <p14:creationId xmlns:p14="http://schemas.microsoft.com/office/powerpoint/2010/main" val="3027132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yet another way of looking at headaches.</a:t>
            </a:r>
          </a:p>
        </p:txBody>
      </p:sp>
      <p:sp>
        <p:nvSpPr>
          <p:cNvPr id="4" name="Slide Number Placeholder 3"/>
          <p:cNvSpPr>
            <a:spLocks noGrp="1"/>
          </p:cNvSpPr>
          <p:nvPr>
            <p:ph type="sldNum" sz="quarter" idx="5"/>
          </p:nvPr>
        </p:nvSpPr>
        <p:spPr/>
        <p:txBody>
          <a:bodyPr/>
          <a:lstStyle/>
          <a:p>
            <a:fld id="{AC264E7C-2C5C-4A6D-A937-84DE7EFBD7D5}" type="slidenum">
              <a:rPr lang="en-US" smtClean="0"/>
              <a:t>9</a:t>
            </a:fld>
            <a:endParaRPr lang="en-US"/>
          </a:p>
        </p:txBody>
      </p:sp>
    </p:spTree>
    <p:extLst>
      <p:ext uri="{BB962C8B-B14F-4D97-AF65-F5344CB8AC3E}">
        <p14:creationId xmlns:p14="http://schemas.microsoft.com/office/powerpoint/2010/main" val="1249137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9535749F-861A-42D6-BBF8-E08C8D5E1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9226"/>
            <a:ext cx="12192000" cy="5442703"/>
          </a:xfrm>
          <a:prstGeom prst="rect">
            <a:avLst/>
          </a:prstGeom>
        </p:spPr>
      </p:pic>
      <p:sp>
        <p:nvSpPr>
          <p:cNvPr id="3" name="Title 1">
            <a:extLst>
              <a:ext uri="{FF2B5EF4-FFF2-40B4-BE49-F238E27FC236}">
                <a16:creationId xmlns:a16="http://schemas.microsoft.com/office/drawing/2014/main" id="{75D42464-290D-45CC-9B1C-6200A5DA7185}"/>
              </a:ext>
            </a:extLst>
          </p:cNvPr>
          <p:cNvSpPr txBox="1">
            <a:spLocks/>
          </p:cNvSpPr>
          <p:nvPr/>
        </p:nvSpPr>
        <p:spPr>
          <a:xfrm>
            <a:off x="2462463" y="207963"/>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Need for Imaging Protocols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ack, sitting&#10;&#10;Description automatically generated">
            <a:extLst>
              <a:ext uri="{FF2B5EF4-FFF2-40B4-BE49-F238E27FC236}">
                <a16:creationId xmlns:a16="http://schemas.microsoft.com/office/drawing/2014/main" id="{8F1D9AF3-81ED-49A8-9290-7E1F91C0D0DD}"/>
              </a:ext>
            </a:extLst>
          </p:cNvPr>
          <p:cNvPicPr>
            <a:picLocks noChangeAspect="1"/>
          </p:cNvPicPr>
          <p:nvPr/>
        </p:nvPicPr>
        <p:blipFill rotWithShape="1">
          <a:blip r:embed="rId3">
            <a:extLst>
              <a:ext uri="{28A0092B-C50C-407E-A947-70E740481C1C}">
                <a14:useLocalDpi xmlns:a14="http://schemas.microsoft.com/office/drawing/2010/main" val="0"/>
              </a:ext>
            </a:extLst>
          </a:blip>
          <a:srcRect l="2299" r="2988" b="6230"/>
          <a:stretch/>
        </p:blipFill>
        <p:spPr>
          <a:xfrm>
            <a:off x="3013022" y="0"/>
            <a:ext cx="6586238" cy="6858000"/>
          </a:xfrm>
          <a:prstGeom prst="rect">
            <a:avLst/>
          </a:prstGeom>
        </p:spPr>
      </p:pic>
    </p:spTree>
    <p:extLst>
      <p:ext uri="{BB962C8B-B14F-4D97-AF65-F5344CB8AC3E}">
        <p14:creationId xmlns:p14="http://schemas.microsoft.com/office/powerpoint/2010/main" val="4167839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ack, sitting, control, meter&#10;&#10;Description automatically generated">
            <a:extLst>
              <a:ext uri="{FF2B5EF4-FFF2-40B4-BE49-F238E27FC236}">
                <a16:creationId xmlns:a16="http://schemas.microsoft.com/office/drawing/2014/main" id="{60F2386F-3BFC-4F00-9298-82D951E1A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960" y="0"/>
            <a:ext cx="5212080" cy="6858000"/>
          </a:xfrm>
          <a:prstGeom prst="rect">
            <a:avLst/>
          </a:prstGeom>
        </p:spPr>
      </p:pic>
    </p:spTree>
    <p:extLst>
      <p:ext uri="{BB962C8B-B14F-4D97-AF65-F5344CB8AC3E}">
        <p14:creationId xmlns:p14="http://schemas.microsoft.com/office/powerpoint/2010/main" val="29152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creen&#10;&#10;Description automatically generated">
            <a:extLst>
              <a:ext uri="{FF2B5EF4-FFF2-40B4-BE49-F238E27FC236}">
                <a16:creationId xmlns:a16="http://schemas.microsoft.com/office/drawing/2014/main" id="{E92C1AFC-CEBE-4696-9669-D4CE001EC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635" y="0"/>
            <a:ext cx="9466729" cy="6858000"/>
          </a:xfrm>
          <a:prstGeom prst="rect">
            <a:avLst/>
          </a:prstGeom>
        </p:spPr>
      </p:pic>
    </p:spTree>
    <p:extLst>
      <p:ext uri="{BB962C8B-B14F-4D97-AF65-F5344CB8AC3E}">
        <p14:creationId xmlns:p14="http://schemas.microsoft.com/office/powerpoint/2010/main" val="615911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ontrol, remote&#10;&#10;Description automatically generated">
            <a:extLst>
              <a:ext uri="{FF2B5EF4-FFF2-40B4-BE49-F238E27FC236}">
                <a16:creationId xmlns:a16="http://schemas.microsoft.com/office/drawing/2014/main" id="{93ECAD4B-807D-41AD-B723-1D28F2E40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957" y="0"/>
            <a:ext cx="6668086" cy="6858000"/>
          </a:xfrm>
          <a:prstGeom prst="rect">
            <a:avLst/>
          </a:prstGeom>
        </p:spPr>
      </p:pic>
    </p:spTree>
    <p:extLst>
      <p:ext uri="{BB962C8B-B14F-4D97-AF65-F5344CB8AC3E}">
        <p14:creationId xmlns:p14="http://schemas.microsoft.com/office/powerpoint/2010/main" val="313365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alculator&#10;&#10;Description automatically generated">
            <a:extLst>
              <a:ext uri="{FF2B5EF4-FFF2-40B4-BE49-F238E27FC236}">
                <a16:creationId xmlns:a16="http://schemas.microsoft.com/office/drawing/2014/main" id="{83DE67B7-42B4-4244-8D75-676B66E9B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051" y="0"/>
            <a:ext cx="7787898" cy="6858000"/>
          </a:xfrm>
          <a:prstGeom prst="rect">
            <a:avLst/>
          </a:prstGeom>
        </p:spPr>
      </p:pic>
    </p:spTree>
    <p:extLst>
      <p:ext uri="{BB962C8B-B14F-4D97-AF65-F5344CB8AC3E}">
        <p14:creationId xmlns:p14="http://schemas.microsoft.com/office/powerpoint/2010/main" val="328448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648F633F-45C5-4134-A231-9C2716D17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0"/>
            <a:ext cx="9448800" cy="6858000"/>
          </a:xfrm>
          <a:prstGeom prst="rect">
            <a:avLst/>
          </a:prstGeom>
        </p:spPr>
      </p:pic>
    </p:spTree>
    <p:extLst>
      <p:ext uri="{BB962C8B-B14F-4D97-AF65-F5344CB8AC3E}">
        <p14:creationId xmlns:p14="http://schemas.microsoft.com/office/powerpoint/2010/main" val="2005654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03A5794-FE51-48D8-BCF9-E24D235B0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8318"/>
            <a:ext cx="12192000" cy="6061364"/>
          </a:xfrm>
          <a:prstGeom prst="rect">
            <a:avLst/>
          </a:prstGeom>
        </p:spPr>
      </p:pic>
    </p:spTree>
    <p:extLst>
      <p:ext uri="{BB962C8B-B14F-4D97-AF65-F5344CB8AC3E}">
        <p14:creationId xmlns:p14="http://schemas.microsoft.com/office/powerpoint/2010/main" val="79929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492DC1DA-888D-41F9-8D3A-5DC249363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2133"/>
            <a:ext cx="12192000" cy="4893733"/>
          </a:xfrm>
          <a:prstGeom prst="rect">
            <a:avLst/>
          </a:prstGeom>
        </p:spPr>
      </p:pic>
    </p:spTree>
    <p:extLst>
      <p:ext uri="{BB962C8B-B14F-4D97-AF65-F5344CB8AC3E}">
        <p14:creationId xmlns:p14="http://schemas.microsoft.com/office/powerpoint/2010/main" val="353675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AAC7D137-7BAE-4AAD-B2C5-62996FF32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9367"/>
            <a:ext cx="12192000" cy="4379265"/>
          </a:xfrm>
          <a:prstGeom prst="rect">
            <a:avLst/>
          </a:prstGeom>
        </p:spPr>
      </p:pic>
    </p:spTree>
    <p:extLst>
      <p:ext uri="{BB962C8B-B14F-4D97-AF65-F5344CB8AC3E}">
        <p14:creationId xmlns:p14="http://schemas.microsoft.com/office/powerpoint/2010/main" val="160233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F18BE65-B2AB-43E6-BEBE-9DD727A20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953" y="224852"/>
            <a:ext cx="8875447" cy="6235909"/>
          </a:xfrm>
          <a:prstGeom prst="rect">
            <a:avLst/>
          </a:prstGeom>
        </p:spPr>
      </p:pic>
    </p:spTree>
    <p:extLst>
      <p:ext uri="{BB962C8B-B14F-4D97-AF65-F5344CB8AC3E}">
        <p14:creationId xmlns:p14="http://schemas.microsoft.com/office/powerpoint/2010/main" val="370195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alculator&#10;&#10;Description automatically generated">
            <a:extLst>
              <a:ext uri="{FF2B5EF4-FFF2-40B4-BE49-F238E27FC236}">
                <a16:creationId xmlns:a16="http://schemas.microsoft.com/office/drawing/2014/main" id="{CEE2F57C-B793-4303-9CDC-1AF9BA7200EF}"/>
              </a:ext>
            </a:extLst>
          </p:cNvPr>
          <p:cNvPicPr>
            <a:picLocks noChangeAspect="1"/>
          </p:cNvPicPr>
          <p:nvPr/>
        </p:nvPicPr>
        <p:blipFill rotWithShape="1">
          <a:blip r:embed="rId3">
            <a:extLst>
              <a:ext uri="{28A0092B-C50C-407E-A947-70E740481C1C}">
                <a14:useLocalDpi xmlns:a14="http://schemas.microsoft.com/office/drawing/2010/main" val="0"/>
              </a:ext>
            </a:extLst>
          </a:blip>
          <a:srcRect l="2039" t="2995" r="1727" b="2542"/>
          <a:stretch/>
        </p:blipFill>
        <p:spPr>
          <a:xfrm>
            <a:off x="1058779" y="1046751"/>
            <a:ext cx="9609220" cy="5811253"/>
          </a:xfrm>
          <a:prstGeom prst="rect">
            <a:avLst/>
          </a:prstGeom>
        </p:spPr>
      </p:pic>
      <p:sp>
        <p:nvSpPr>
          <p:cNvPr id="4" name="Title 1">
            <a:extLst>
              <a:ext uri="{FF2B5EF4-FFF2-40B4-BE49-F238E27FC236}">
                <a16:creationId xmlns:a16="http://schemas.microsoft.com/office/drawing/2014/main" id="{90F06437-E422-4906-AB68-C1525146E3DD}"/>
              </a:ext>
            </a:extLst>
          </p:cNvPr>
          <p:cNvSpPr txBox="1">
            <a:spLocks/>
          </p:cNvSpPr>
          <p:nvPr/>
        </p:nvSpPr>
        <p:spPr>
          <a:xfrm>
            <a:off x="2153653" y="183901"/>
            <a:ext cx="7832557"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Dizziness and Headaches and VBI</a:t>
            </a:r>
          </a:p>
        </p:txBody>
      </p:sp>
    </p:spTree>
    <p:extLst>
      <p:ext uri="{BB962C8B-B14F-4D97-AF65-F5344CB8AC3E}">
        <p14:creationId xmlns:p14="http://schemas.microsoft.com/office/powerpoint/2010/main" val="871573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creen of a cell phone&#10;&#10;Description automatically generated">
            <a:extLst>
              <a:ext uri="{FF2B5EF4-FFF2-40B4-BE49-F238E27FC236}">
                <a16:creationId xmlns:a16="http://schemas.microsoft.com/office/drawing/2014/main" id="{B40C2631-D105-420E-B94E-F2C0D16CA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4321278"/>
            <a:ext cx="10744200" cy="6858000"/>
          </a:xfrm>
          <a:prstGeom prst="rect">
            <a:avLst/>
          </a:prstGeom>
        </p:spPr>
      </p:pic>
    </p:spTree>
    <p:extLst>
      <p:ext uri="{BB962C8B-B14F-4D97-AF65-F5344CB8AC3E}">
        <p14:creationId xmlns:p14="http://schemas.microsoft.com/office/powerpoint/2010/main" val="134518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ntrol, clock&#10;&#10;Description automatically generated">
            <a:extLst>
              <a:ext uri="{FF2B5EF4-FFF2-40B4-BE49-F238E27FC236}">
                <a16:creationId xmlns:a16="http://schemas.microsoft.com/office/drawing/2014/main" id="{E9616D67-6260-48DF-973D-BE0CB142C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434"/>
            <a:ext cx="12192000" cy="6081132"/>
          </a:xfrm>
          <a:prstGeom prst="rect">
            <a:avLst/>
          </a:prstGeom>
        </p:spPr>
      </p:pic>
    </p:spTree>
    <p:extLst>
      <p:ext uri="{BB962C8B-B14F-4D97-AF65-F5344CB8AC3E}">
        <p14:creationId xmlns:p14="http://schemas.microsoft.com/office/powerpoint/2010/main" val="3675734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6A18FB4E-B590-4969-9DF2-A3FF1376F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87" y="0"/>
            <a:ext cx="10290426" cy="6858000"/>
          </a:xfrm>
          <a:prstGeom prst="rect">
            <a:avLst/>
          </a:prstGeom>
        </p:spPr>
      </p:pic>
    </p:spTree>
    <p:extLst>
      <p:ext uri="{BB962C8B-B14F-4D97-AF65-F5344CB8AC3E}">
        <p14:creationId xmlns:p14="http://schemas.microsoft.com/office/powerpoint/2010/main" val="379751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BE037A4-45D8-4047-BC65-09CF783B5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062" y="0"/>
            <a:ext cx="9157876" cy="6858000"/>
          </a:xfrm>
          <a:prstGeom prst="rect">
            <a:avLst/>
          </a:prstGeom>
        </p:spPr>
      </p:pic>
    </p:spTree>
    <p:extLst>
      <p:ext uri="{BB962C8B-B14F-4D97-AF65-F5344CB8AC3E}">
        <p14:creationId xmlns:p14="http://schemas.microsoft.com/office/powerpoint/2010/main" val="20418554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1897</TotalTime>
  <Words>617</Words>
  <Application>Microsoft Office PowerPoint</Application>
  <PresentationFormat>Widescreen</PresentationFormat>
  <Paragraphs>30</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dc:creator>
  <cp:lastModifiedBy>James Meadows</cp:lastModifiedBy>
  <cp:revision>2</cp:revision>
  <dcterms:created xsi:type="dcterms:W3CDTF">2019-11-17T20:23:18Z</dcterms:created>
  <dcterms:modified xsi:type="dcterms:W3CDTF">2019-11-19T20:46:24Z</dcterms:modified>
</cp:coreProperties>
</file>